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3" r:id="rId4"/>
    <p:sldId id="262" r:id="rId5"/>
    <p:sldId id="257" r:id="rId6"/>
    <p:sldId id="258" r:id="rId7"/>
    <p:sldId id="265" r:id="rId8"/>
    <p:sldId id="266" r:id="rId9"/>
    <p:sldId id="267" r:id="rId10"/>
    <p:sldId id="269" r:id="rId11"/>
    <p:sldId id="259" r:id="rId12"/>
    <p:sldId id="260" r:id="rId13"/>
    <p:sldId id="270" r:id="rId14"/>
    <p:sldId id="271" r:id="rId15"/>
    <p:sldId id="272" r:id="rId16"/>
    <p:sldId id="273" r:id="rId17"/>
    <p:sldId id="288" r:id="rId18"/>
    <p:sldId id="274" r:id="rId19"/>
    <p:sldId id="275" r:id="rId20"/>
    <p:sldId id="276" r:id="rId21"/>
    <p:sldId id="277" r:id="rId22"/>
    <p:sldId id="278" r:id="rId23"/>
    <p:sldId id="279" r:id="rId24"/>
    <p:sldId id="280" r:id="rId25"/>
    <p:sldId id="281" r:id="rId26"/>
    <p:sldId id="282" r:id="rId27"/>
    <p:sldId id="286" r:id="rId28"/>
    <p:sldId id="283" r:id="rId29"/>
    <p:sldId id="284" r:id="rId30"/>
    <p:sldId id="285" r:id="rId31"/>
    <p:sldId id="261" r:id="rId32"/>
    <p:sldId id="28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 Yang" initials="LY" lastIdx="1" clrIdx="0">
    <p:extLst>
      <p:ext uri="{19B8F6BF-5375-455C-9EA6-DF929625EA0E}">
        <p15:presenceInfo xmlns:p15="http://schemas.microsoft.com/office/powerpoint/2012/main" userId="7588011b92d341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43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2-23T11:27:19.285" idx="1">
    <p:pos x="7090" y="3917"/>
    <p:text>http://inotes4you.com/tag/iphone/</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242266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1956260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303901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2552694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1838137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3977329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1896007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33906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2730752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15140923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C56119A-8068-4CC0-A8CB-0099097D05BA}" type="datetimeFigureOut">
              <a:rPr lang="zh-CN" altLang="en-US" smtClean="0"/>
              <a:t>2015/2/23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3496618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56119A-8068-4CC0-A8CB-0099097D05BA}" type="datetimeFigureOut">
              <a:rPr lang="zh-CN" altLang="en-US" smtClean="0"/>
              <a:t>2015/2/23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59102B-B673-445B-8DA9-0AD386FB68E4}" type="slidenum">
              <a:rPr lang="zh-CN" altLang="en-US" smtClean="0"/>
              <a:t>‹#›</a:t>
            </a:fld>
            <a:endParaRPr lang="zh-CN" altLang="en-US"/>
          </a:p>
        </p:txBody>
      </p:sp>
    </p:spTree>
    <p:extLst>
      <p:ext uri="{BB962C8B-B14F-4D97-AF65-F5344CB8AC3E}">
        <p14:creationId xmlns:p14="http://schemas.microsoft.com/office/powerpoint/2010/main" val="2602218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4.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hyperlink" Target="https://vimeo.com/60138572" TargetMode="External"/><Relationship Id="rId4" Type="http://schemas.openxmlformats.org/officeDocument/2006/relationships/hyperlink" Target="http://scanova.io/blog/blog/2014/05/12/qr-code-restaurant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www.nfcworld.com/2013/06/19/324720/czech-firm-releases-universal-nfc-id-system/" TargetMode="Externa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csr.com/news/pr/2014/sirfusion-sdk-android"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hyperlink" Target="http://k1z.blog.uni-heidelberg.de/page/2/"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gizmoeditor.com/2013/01/brain-power.html" TargetMode="External"/><Relationship Id="rId2" Type="http://schemas.openxmlformats.org/officeDocument/2006/relationships/hyperlink" Target="https://www.youtube.com/watch?v=DoewgRf5bv0" TargetMode="Externa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gif"/><Relationship Id="rId1" Type="http://schemas.openxmlformats.org/officeDocument/2006/relationships/slideLayout" Target="../slideLayouts/slideLayout2.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People Centric Sensing for Citizens</a:t>
            </a:r>
            <a:endParaRPr lang="zh-CN" altLang="en-US" dirty="0"/>
          </a:p>
        </p:txBody>
      </p:sp>
      <p:sp>
        <p:nvSpPr>
          <p:cNvPr id="3" name="副标题 2"/>
          <p:cNvSpPr>
            <a:spLocks noGrp="1"/>
          </p:cNvSpPr>
          <p:nvPr>
            <p:ph type="subTitle" idx="1"/>
          </p:nvPr>
        </p:nvSpPr>
        <p:spPr/>
        <p:txBody>
          <a:bodyPr/>
          <a:lstStyle/>
          <a:p>
            <a:r>
              <a:rPr lang="en-US" altLang="zh-CN" dirty="0" err="1" smtClean="0"/>
              <a:t>Masoud</a:t>
            </a:r>
            <a:r>
              <a:rPr lang="en-US" altLang="zh-CN" dirty="0" smtClean="0"/>
              <a:t> </a:t>
            </a:r>
            <a:r>
              <a:rPr lang="en-US" altLang="zh-CN" dirty="0" err="1" smtClean="0"/>
              <a:t>Ghandehari</a:t>
            </a:r>
            <a:endParaRPr lang="zh-CN" altLang="en-US" dirty="0"/>
          </a:p>
        </p:txBody>
      </p:sp>
      <p:sp>
        <p:nvSpPr>
          <p:cNvPr id="4" name="文本框 3"/>
          <p:cNvSpPr txBox="1"/>
          <p:nvPr/>
        </p:nvSpPr>
        <p:spPr>
          <a:xfrm>
            <a:off x="822960" y="807720"/>
            <a:ext cx="3664849" cy="369332"/>
          </a:xfrm>
          <a:prstGeom prst="rect">
            <a:avLst/>
          </a:prstGeom>
          <a:noFill/>
        </p:spPr>
        <p:txBody>
          <a:bodyPr wrap="none" rtlCol="0">
            <a:spAutoFit/>
          </a:bodyPr>
          <a:lstStyle/>
          <a:p>
            <a:r>
              <a:rPr lang="en-US" altLang="zh-CN" dirty="0" smtClean="0"/>
              <a:t>Urban sensing – subsection: citizens </a:t>
            </a:r>
            <a:endParaRPr lang="zh-CN" altLang="en-US" dirty="0"/>
          </a:p>
        </p:txBody>
      </p:sp>
    </p:spTree>
    <p:extLst>
      <p:ext uri="{BB962C8B-B14F-4D97-AF65-F5344CB8AC3E}">
        <p14:creationId xmlns:p14="http://schemas.microsoft.com/office/powerpoint/2010/main" val="2819466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1.2 External sensors</a:t>
            </a:r>
            <a:endParaRPr lang="zh-CN" altLang="en-US" dirty="0"/>
          </a:p>
        </p:txBody>
      </p:sp>
      <p:sp>
        <p:nvSpPr>
          <p:cNvPr id="3" name="内容占位符 2"/>
          <p:cNvSpPr>
            <a:spLocks noGrp="1"/>
          </p:cNvSpPr>
          <p:nvPr>
            <p:ph idx="1"/>
          </p:nvPr>
        </p:nvSpPr>
        <p:spPr/>
        <p:txBody>
          <a:bodyPr/>
          <a:lstStyle/>
          <a:p>
            <a:r>
              <a:rPr lang="en-US" altLang="zh-CN" dirty="0" smtClean="0"/>
              <a:t>Sleep sensor</a:t>
            </a:r>
          </a:p>
          <a:p>
            <a:r>
              <a:rPr lang="en-US" altLang="zh-CN" dirty="0" smtClean="0"/>
              <a:t>EEG Headset</a:t>
            </a:r>
          </a:p>
          <a:p>
            <a:r>
              <a:rPr lang="en-US" altLang="zh-CN" dirty="0" smtClean="0"/>
              <a:t>Air pressure sensor</a:t>
            </a:r>
          </a:p>
          <a:p>
            <a:r>
              <a:rPr lang="en-US" altLang="zh-CN" dirty="0" smtClean="0"/>
              <a:t>Radar/ heat camera</a:t>
            </a:r>
          </a:p>
          <a:p>
            <a:r>
              <a:rPr lang="en-US" altLang="zh-CN" dirty="0" smtClean="0"/>
              <a:t>Chemical gas sensors(CO, NO2, O3)</a:t>
            </a:r>
          </a:p>
          <a:p>
            <a:r>
              <a:rPr lang="en-US" altLang="zh-CN" dirty="0" smtClean="0"/>
              <a:t>PM sensors</a:t>
            </a:r>
          </a:p>
          <a:p>
            <a:r>
              <a:rPr lang="en-US" altLang="zh-CN" dirty="0"/>
              <a:t>Heart rete sensors</a:t>
            </a:r>
          </a:p>
          <a:p>
            <a:r>
              <a:rPr lang="en-US" altLang="zh-CN" dirty="0" smtClean="0"/>
              <a:t>ECG sensors</a:t>
            </a:r>
          </a:p>
          <a:p>
            <a:endParaRPr lang="en-US" altLang="zh-CN" dirty="0" smtClean="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5477" y="1880775"/>
            <a:ext cx="2097228" cy="1551949"/>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4809" y="4529356"/>
            <a:ext cx="1762658" cy="1368317"/>
          </a:xfrm>
          <a:prstGeom prst="rect">
            <a:avLst/>
          </a:prstGeom>
        </p:spPr>
      </p:pic>
      <p:sp>
        <p:nvSpPr>
          <p:cNvPr id="8" name="文本框 7"/>
          <p:cNvSpPr txBox="1"/>
          <p:nvPr/>
        </p:nvSpPr>
        <p:spPr>
          <a:xfrm>
            <a:off x="7317007" y="5966837"/>
            <a:ext cx="2542684" cy="276999"/>
          </a:xfrm>
          <a:prstGeom prst="rect">
            <a:avLst/>
          </a:prstGeom>
          <a:noFill/>
        </p:spPr>
        <p:txBody>
          <a:bodyPr wrap="none" rtlCol="0">
            <a:spAutoFit/>
          </a:bodyPr>
          <a:lstStyle/>
          <a:p>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EEG: http</a:t>
            </a:r>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://www.bhutanbrain.com/</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 name="文本框 8"/>
          <p:cNvSpPr txBox="1"/>
          <p:nvPr/>
        </p:nvSpPr>
        <p:spPr>
          <a:xfrm>
            <a:off x="4789996" y="3520460"/>
            <a:ext cx="2087431" cy="276999"/>
          </a:xfrm>
          <a:prstGeom prst="rect">
            <a:avLst/>
          </a:prstGeom>
          <a:noFill/>
        </p:spPr>
        <p:txBody>
          <a:bodyPr wrap="non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Wireless Heart Rate Sensor</a:t>
            </a:r>
            <a:endParaRPr lang="zh-CN" altLang="en-US" dirty="0"/>
          </a:p>
        </p:txBody>
      </p:sp>
      <p:grpSp>
        <p:nvGrpSpPr>
          <p:cNvPr id="14" name="组合 13"/>
          <p:cNvGrpSpPr/>
          <p:nvPr/>
        </p:nvGrpSpPr>
        <p:grpSpPr>
          <a:xfrm>
            <a:off x="4692537" y="4529357"/>
            <a:ext cx="2478530" cy="1358513"/>
            <a:chOff x="6389406" y="4228135"/>
            <a:chExt cx="3284664" cy="1800365"/>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9603" y="4228397"/>
              <a:ext cx="2394467" cy="1795851"/>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06" y="4228135"/>
              <a:ext cx="2318758" cy="1800365"/>
            </a:xfrm>
            <a:prstGeom prst="rect">
              <a:avLst/>
            </a:prstGeom>
          </p:spPr>
        </p:pic>
      </p:grpSp>
      <p:sp>
        <p:nvSpPr>
          <p:cNvPr id="12" name="文本框 11"/>
          <p:cNvSpPr txBox="1"/>
          <p:nvPr/>
        </p:nvSpPr>
        <p:spPr>
          <a:xfrm>
            <a:off x="4810598" y="5972291"/>
            <a:ext cx="2250937" cy="276999"/>
          </a:xfrm>
          <a:prstGeom prst="rect">
            <a:avLst/>
          </a:prstGeom>
          <a:noFill/>
        </p:spPr>
        <p:txBody>
          <a:bodyPr wrap="non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a:t>Wireless Gas and PM sensors</a:t>
            </a:r>
            <a:endParaRPr lang="zh-CN" altLang="en-US" dirty="0"/>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62887" y="1880776"/>
            <a:ext cx="2030586" cy="1551948"/>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21209" y="4529356"/>
            <a:ext cx="1982885" cy="1321923"/>
          </a:xfrm>
          <a:prstGeom prst="rect">
            <a:avLst/>
          </a:prstGeom>
        </p:spPr>
      </p:pic>
      <p:sp>
        <p:nvSpPr>
          <p:cNvPr id="17" name="文本框 16"/>
          <p:cNvSpPr txBox="1"/>
          <p:nvPr/>
        </p:nvSpPr>
        <p:spPr>
          <a:xfrm>
            <a:off x="7177017" y="3520460"/>
            <a:ext cx="1130438" cy="276999"/>
          </a:xfrm>
          <a:prstGeom prst="rect">
            <a:avLst/>
          </a:prstGeom>
          <a:noFill/>
        </p:spPr>
        <p:txBody>
          <a:bodyPr wrap="non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smtClean="0"/>
              <a:t>Radar Sensor</a:t>
            </a:r>
            <a:endParaRPr lang="zh-CN" altLang="en-US" dirty="0"/>
          </a:p>
        </p:txBody>
      </p:sp>
      <p:sp>
        <p:nvSpPr>
          <p:cNvPr id="18" name="文本框 17"/>
          <p:cNvSpPr txBox="1"/>
          <p:nvPr/>
        </p:nvSpPr>
        <p:spPr>
          <a:xfrm>
            <a:off x="10003181" y="5966836"/>
            <a:ext cx="1625766" cy="276999"/>
          </a:xfrm>
          <a:prstGeom prst="rect">
            <a:avLst/>
          </a:prstGeom>
          <a:noFill/>
        </p:spPr>
        <p:txBody>
          <a:bodyPr wrap="non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smtClean="0"/>
              <a:t>Heat Camera Sensor</a:t>
            </a:r>
            <a:endParaRPr lang="zh-CN" altLang="en-US" dirty="0"/>
          </a:p>
        </p:txBody>
      </p:sp>
      <p:pic>
        <p:nvPicPr>
          <p:cNvPr id="19" name="图片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16286" y="1880775"/>
            <a:ext cx="2787808" cy="1563892"/>
          </a:xfrm>
          <a:prstGeom prst="rect">
            <a:avLst/>
          </a:prstGeom>
        </p:spPr>
      </p:pic>
      <p:sp>
        <p:nvSpPr>
          <p:cNvPr id="20" name="文本框 19"/>
          <p:cNvSpPr txBox="1"/>
          <p:nvPr/>
        </p:nvSpPr>
        <p:spPr>
          <a:xfrm>
            <a:off x="8962330" y="3545988"/>
            <a:ext cx="3095719" cy="276999"/>
          </a:xfrm>
          <a:prstGeom prst="rect">
            <a:avLst/>
          </a:prstGeom>
          <a:noFill/>
        </p:spPr>
        <p:txBody>
          <a:bodyPr wrap="non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smtClean="0"/>
              <a:t>ECG: http</a:t>
            </a:r>
            <a:r>
              <a:rPr lang="en-US" altLang="zh-CN" dirty="0"/>
              <a:t>://esl.epfl.ch/page-46016-en.html</a:t>
            </a:r>
            <a:endParaRPr lang="zh-CN" altLang="en-US" dirty="0"/>
          </a:p>
        </p:txBody>
      </p:sp>
    </p:spTree>
    <p:extLst>
      <p:ext uri="{BB962C8B-B14F-4D97-AF65-F5344CB8AC3E}">
        <p14:creationId xmlns:p14="http://schemas.microsoft.com/office/powerpoint/2010/main" val="1844922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8120063"/>
          </a:xfrm>
          <a:prstGeom prst="rect">
            <a:avLst/>
          </a:prstGeom>
        </p:spPr>
      </p:pic>
      <p:sp>
        <p:nvSpPr>
          <p:cNvPr id="5" name="矩形 4"/>
          <p:cNvSpPr/>
          <p:nvPr/>
        </p:nvSpPr>
        <p:spPr>
          <a:xfrm>
            <a:off x="717847" y="589660"/>
            <a:ext cx="4597637" cy="5587303"/>
          </a:xfrm>
          <a:prstGeom prst="rect">
            <a:avLst/>
          </a:prstGeom>
          <a:solidFill>
            <a:srgbClr val="7030A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solidFill>
                  <a:schemeClr val="bg1"/>
                </a:solidFill>
              </a:rPr>
              <a:t>Sensing What?</a:t>
            </a:r>
            <a:endParaRPr lang="zh-CN" altLang="en-US" dirty="0">
              <a:solidFill>
                <a:schemeClr val="bg1"/>
              </a:solidFill>
            </a:endParaRPr>
          </a:p>
        </p:txBody>
      </p:sp>
      <p:sp>
        <p:nvSpPr>
          <p:cNvPr id="3" name="内容占位符 2"/>
          <p:cNvSpPr>
            <a:spLocks noGrp="1"/>
          </p:cNvSpPr>
          <p:nvPr>
            <p:ph idx="1"/>
          </p:nvPr>
        </p:nvSpPr>
        <p:spPr/>
        <p:txBody>
          <a:bodyPr/>
          <a:lstStyle/>
          <a:p>
            <a:r>
              <a:rPr lang="en-US" altLang="zh-CN" dirty="0" smtClean="0">
                <a:solidFill>
                  <a:schemeClr val="bg1"/>
                </a:solidFill>
              </a:rPr>
              <a:t>Who you are?</a:t>
            </a:r>
          </a:p>
          <a:p>
            <a:r>
              <a:rPr lang="en-US" altLang="zh-CN" dirty="0" smtClean="0">
                <a:solidFill>
                  <a:schemeClr val="bg1"/>
                </a:solidFill>
              </a:rPr>
              <a:t>Where you are?</a:t>
            </a:r>
          </a:p>
          <a:p>
            <a:r>
              <a:rPr lang="en-US" altLang="zh-CN" dirty="0" smtClean="0">
                <a:solidFill>
                  <a:schemeClr val="bg1"/>
                </a:solidFill>
              </a:rPr>
              <a:t>What you are?</a:t>
            </a:r>
          </a:p>
          <a:p>
            <a:r>
              <a:rPr lang="en-US" altLang="zh-CN" dirty="0" smtClean="0">
                <a:solidFill>
                  <a:schemeClr val="bg1"/>
                </a:solidFill>
              </a:rPr>
              <a:t>What you see?</a:t>
            </a:r>
          </a:p>
          <a:p>
            <a:r>
              <a:rPr lang="en-US" altLang="zh-CN" dirty="0" smtClean="0">
                <a:solidFill>
                  <a:schemeClr val="bg1"/>
                </a:solidFill>
              </a:rPr>
              <a:t>What you listen?</a:t>
            </a:r>
          </a:p>
          <a:p>
            <a:r>
              <a:rPr lang="en-US" altLang="zh-CN" dirty="0" smtClean="0">
                <a:solidFill>
                  <a:schemeClr val="bg1"/>
                </a:solidFill>
              </a:rPr>
              <a:t>What you act?</a:t>
            </a:r>
          </a:p>
          <a:p>
            <a:r>
              <a:rPr lang="en-US" altLang="zh-CN" dirty="0" smtClean="0">
                <a:solidFill>
                  <a:schemeClr val="bg1"/>
                </a:solidFill>
              </a:rPr>
              <a:t>What you feel?</a:t>
            </a:r>
          </a:p>
          <a:p>
            <a:r>
              <a:rPr lang="en-US" altLang="zh-CN" dirty="0" smtClean="0">
                <a:solidFill>
                  <a:schemeClr val="bg1"/>
                </a:solidFill>
              </a:rPr>
              <a:t>What you think?</a:t>
            </a:r>
            <a:endParaRPr lang="zh-CN" altLang="en-US" dirty="0">
              <a:solidFill>
                <a:schemeClr val="bg1"/>
              </a:solidFill>
            </a:endParaRPr>
          </a:p>
        </p:txBody>
      </p:sp>
    </p:spTree>
    <p:extLst>
      <p:ext uri="{BB962C8B-B14F-4D97-AF65-F5344CB8AC3E}">
        <p14:creationId xmlns:p14="http://schemas.microsoft.com/office/powerpoint/2010/main" val="10423886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 Citizen sensing</a:t>
            </a:r>
            <a:endParaRPr lang="zh-CN" altLang="en-US" dirty="0"/>
          </a:p>
        </p:txBody>
      </p:sp>
      <p:sp>
        <p:nvSpPr>
          <p:cNvPr id="3" name="内容占位符 2"/>
          <p:cNvSpPr>
            <a:spLocks noGrp="1"/>
          </p:cNvSpPr>
          <p:nvPr>
            <p:ph idx="1"/>
          </p:nvPr>
        </p:nvSpPr>
        <p:spPr>
          <a:xfrm>
            <a:off x="838200" y="1825625"/>
            <a:ext cx="9159240" cy="4351338"/>
          </a:xfrm>
        </p:spPr>
        <p:txBody>
          <a:bodyPr>
            <a:normAutofit/>
          </a:bodyPr>
          <a:lstStyle/>
          <a:p>
            <a:r>
              <a:rPr lang="en-US" altLang="zh-CN" dirty="0" smtClean="0"/>
              <a:t>2.1 Sensing ID </a:t>
            </a:r>
          </a:p>
          <a:p>
            <a:pPr marL="228600" lvl="1">
              <a:spcBef>
                <a:spcPts val="1000"/>
              </a:spcBef>
            </a:pPr>
            <a:r>
              <a:rPr lang="en-US" altLang="zh-CN" sz="2800" dirty="0" smtClean="0"/>
              <a:t>2.2 Sensing Location</a:t>
            </a:r>
          </a:p>
          <a:p>
            <a:pPr marL="228600" lvl="1">
              <a:spcBef>
                <a:spcPts val="1000"/>
              </a:spcBef>
            </a:pPr>
            <a:r>
              <a:rPr lang="en-US" altLang="zh-CN" sz="2800" dirty="0" smtClean="0"/>
              <a:t>2.3 Sensing Gesture</a:t>
            </a:r>
          </a:p>
          <a:p>
            <a:pPr marL="228600" lvl="1">
              <a:spcBef>
                <a:spcPts val="1000"/>
              </a:spcBef>
            </a:pPr>
            <a:r>
              <a:rPr lang="en-US" altLang="zh-CN" sz="2800" dirty="0" smtClean="0"/>
              <a:t>2.4 Sensing Emotion</a:t>
            </a:r>
          </a:p>
          <a:p>
            <a:pPr marL="228600" lvl="1">
              <a:spcBef>
                <a:spcPts val="1000"/>
              </a:spcBef>
            </a:pPr>
            <a:r>
              <a:rPr lang="en-US" altLang="zh-CN" sz="2800" dirty="0" smtClean="0"/>
              <a:t>2.5 Sensing Activity</a:t>
            </a:r>
          </a:p>
          <a:p>
            <a:pPr marL="228600" lvl="1">
              <a:spcBef>
                <a:spcPts val="1000"/>
              </a:spcBef>
            </a:pPr>
            <a:r>
              <a:rPr lang="en-US" altLang="zh-CN" sz="2800" dirty="0" smtClean="0"/>
              <a:t>2.6 Sensing Co-presence</a:t>
            </a:r>
          </a:p>
          <a:p>
            <a:pPr marL="228600" lvl="1">
              <a:spcBef>
                <a:spcPts val="1000"/>
              </a:spcBef>
            </a:pPr>
            <a:r>
              <a:rPr lang="en-US" altLang="zh-CN" sz="2800" dirty="0" smtClean="0"/>
              <a:t>2.7 Sensing Orientation</a:t>
            </a:r>
          </a:p>
          <a:p>
            <a:pPr marL="228600" lvl="1">
              <a:spcBef>
                <a:spcPts val="1000"/>
              </a:spcBef>
            </a:pPr>
            <a:r>
              <a:rPr lang="en-US" altLang="zh-CN" sz="2800" dirty="0" smtClean="0"/>
              <a:t>2.8 Sensing Thinking</a:t>
            </a:r>
          </a:p>
          <a:p>
            <a:endParaRPr lang="zh-CN" altLang="en-US" dirty="0"/>
          </a:p>
        </p:txBody>
      </p:sp>
    </p:spTree>
    <p:extLst>
      <p:ext uri="{BB962C8B-B14F-4D97-AF65-F5344CB8AC3E}">
        <p14:creationId xmlns:p14="http://schemas.microsoft.com/office/powerpoint/2010/main" val="2485163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Sensing ID</a:t>
            </a:r>
            <a:endParaRPr lang="zh-CN" altLang="en-US" dirty="0"/>
          </a:p>
        </p:txBody>
      </p:sp>
      <p:sp>
        <p:nvSpPr>
          <p:cNvPr id="3" name="内容占位符 2"/>
          <p:cNvSpPr>
            <a:spLocks noGrp="1"/>
          </p:cNvSpPr>
          <p:nvPr>
            <p:ph idx="1"/>
          </p:nvPr>
        </p:nvSpPr>
        <p:spPr/>
        <p:txBody>
          <a:bodyPr/>
          <a:lstStyle/>
          <a:p>
            <a:r>
              <a:rPr lang="en-US" altLang="zh-CN" dirty="0" smtClean="0"/>
              <a:t>Perceive and Identify an object/thing</a:t>
            </a:r>
          </a:p>
          <a:p>
            <a:r>
              <a:rPr lang="en-US" altLang="zh-CN" dirty="0" smtClean="0"/>
              <a:t>Sensors: QR </a:t>
            </a:r>
            <a:r>
              <a:rPr lang="en-US" altLang="zh-CN" dirty="0"/>
              <a:t>codes, NFC, Face realization, Voice, Bluetooth ID, Accelerator</a:t>
            </a:r>
          </a:p>
          <a:p>
            <a:endParaRPr lang="zh-CN" altLang="en-US" dirty="0"/>
          </a:p>
        </p:txBody>
      </p:sp>
    </p:spTree>
    <p:extLst>
      <p:ext uri="{BB962C8B-B14F-4D97-AF65-F5344CB8AC3E}">
        <p14:creationId xmlns:p14="http://schemas.microsoft.com/office/powerpoint/2010/main" val="8903959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Sensing ID- </a:t>
            </a:r>
            <a:r>
              <a:rPr lang="en-US" altLang="zh-CN" dirty="0" err="1" smtClean="0"/>
              <a:t>QRcode</a:t>
            </a:r>
            <a:endParaRPr lang="zh-CN" altLang="en-US" dirty="0"/>
          </a:p>
        </p:txBody>
      </p:sp>
      <p:sp>
        <p:nvSpPr>
          <p:cNvPr id="3" name="内容占位符 2"/>
          <p:cNvSpPr>
            <a:spLocks noGrp="1"/>
          </p:cNvSpPr>
          <p:nvPr>
            <p:ph idx="1"/>
          </p:nvPr>
        </p:nvSpPr>
        <p:spPr/>
        <p:txBody>
          <a:bodyPr/>
          <a:lstStyle/>
          <a:p>
            <a:r>
              <a:rPr lang="en-US" altLang="zh-CN" dirty="0" err="1" smtClean="0"/>
              <a:t>QRcode</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678" y="2457631"/>
            <a:ext cx="5503492" cy="308732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5254" y="1423746"/>
            <a:ext cx="3240024" cy="1981200"/>
          </a:xfrm>
          <a:prstGeom prst="rect">
            <a:avLst/>
          </a:prstGeom>
        </p:spPr>
      </p:pic>
      <p:sp>
        <p:nvSpPr>
          <p:cNvPr id="6" name="文本框 5"/>
          <p:cNvSpPr txBox="1"/>
          <p:nvPr/>
        </p:nvSpPr>
        <p:spPr>
          <a:xfrm>
            <a:off x="8361380" y="3399918"/>
            <a:ext cx="2870518" cy="276999"/>
          </a:xfrm>
          <a:prstGeom prst="rect">
            <a:avLst/>
          </a:prstGeom>
          <a:noFill/>
        </p:spPr>
        <p:txBody>
          <a:bodyPr wrap="squar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smtClean="0"/>
              <a:t>Easily download APP of </a:t>
            </a:r>
            <a:r>
              <a:rPr lang="en-US" altLang="zh-CN" dirty="0" smtClean="0">
                <a:hlinkClick r:id="rId4"/>
              </a:rPr>
              <a:t>restaurant</a:t>
            </a:r>
            <a:endParaRPr lang="zh-CN" altLang="en-US" dirty="0"/>
          </a:p>
        </p:txBody>
      </p:sp>
      <p:sp>
        <p:nvSpPr>
          <p:cNvPr id="7" name="文本框 6"/>
          <p:cNvSpPr txBox="1"/>
          <p:nvPr/>
        </p:nvSpPr>
        <p:spPr>
          <a:xfrm>
            <a:off x="8335254" y="6183035"/>
            <a:ext cx="2918725" cy="461665"/>
          </a:xfrm>
          <a:prstGeom prst="rect">
            <a:avLst/>
          </a:prstGeom>
          <a:noFill/>
        </p:spPr>
        <p:txBody>
          <a:bodyPr wrap="squar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smtClean="0"/>
              <a:t>Free Pattern identify and AR application:</a:t>
            </a:r>
          </a:p>
          <a:p>
            <a:r>
              <a:rPr lang="en-US" altLang="zh-CN" dirty="0" smtClean="0">
                <a:hlinkClick r:id="rId5"/>
              </a:rPr>
              <a:t>https</a:t>
            </a:r>
            <a:r>
              <a:rPr lang="en-US" altLang="zh-CN" dirty="0">
                <a:hlinkClick r:id="rId5"/>
              </a:rPr>
              <a:t>://vimeo.com/60138572</a:t>
            </a:r>
            <a:endParaRPr lang="zh-CN" altLang="en-US" dirty="0"/>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5254" y="4016947"/>
            <a:ext cx="3240024" cy="2160016"/>
          </a:xfrm>
          <a:prstGeom prst="rect">
            <a:avLst/>
          </a:prstGeom>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35254" y="1488128"/>
            <a:ext cx="3240024" cy="1919854"/>
          </a:xfrm>
          <a:prstGeom prst="rect">
            <a:avLst/>
          </a:prstGeom>
        </p:spPr>
      </p:pic>
    </p:spTree>
    <p:extLst>
      <p:ext uri="{BB962C8B-B14F-4D97-AF65-F5344CB8AC3E}">
        <p14:creationId xmlns:p14="http://schemas.microsoft.com/office/powerpoint/2010/main" val="5073904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Sensing ID - NFC</a:t>
            </a:r>
            <a:endParaRPr lang="zh-CN" altLang="en-US" dirty="0"/>
          </a:p>
        </p:txBody>
      </p:sp>
      <p:sp>
        <p:nvSpPr>
          <p:cNvPr id="3" name="内容占位符 2"/>
          <p:cNvSpPr>
            <a:spLocks noGrp="1"/>
          </p:cNvSpPr>
          <p:nvPr>
            <p:ph idx="1"/>
          </p:nvPr>
        </p:nvSpPr>
        <p:spPr/>
        <p:txBody>
          <a:bodyPr/>
          <a:lstStyle/>
          <a:p>
            <a:r>
              <a:rPr lang="en-US" altLang="zh-CN" dirty="0" smtClean="0"/>
              <a:t>Application</a:t>
            </a:r>
            <a:r>
              <a:rPr lang="zh-CN" altLang="en-US" dirty="0" smtClean="0"/>
              <a:t> </a:t>
            </a:r>
            <a:r>
              <a:rPr lang="en-US" altLang="zh-CN" dirty="0" smtClean="0"/>
              <a:t>Scenarios</a:t>
            </a:r>
          </a:p>
          <a:p>
            <a:pPr lvl="1"/>
            <a:r>
              <a:rPr lang="en-US" altLang="zh-CN" dirty="0" smtClean="0"/>
              <a:t>Identify and access authority</a:t>
            </a:r>
          </a:p>
          <a:p>
            <a:pPr lvl="1"/>
            <a:r>
              <a:rPr lang="en-US" altLang="zh-CN" dirty="0" smtClean="0"/>
              <a:t>Exchange contact</a:t>
            </a:r>
          </a:p>
          <a:p>
            <a:pPr lvl="1"/>
            <a:r>
              <a:rPr lang="en-US" altLang="zh-CN" dirty="0" smtClean="0"/>
              <a:t>Social networking</a:t>
            </a:r>
          </a:p>
        </p:txBody>
      </p:sp>
      <p:sp>
        <p:nvSpPr>
          <p:cNvPr id="5" name="文本框 4"/>
          <p:cNvSpPr txBox="1"/>
          <p:nvPr/>
        </p:nvSpPr>
        <p:spPr>
          <a:xfrm>
            <a:off x="1730292" y="5983839"/>
            <a:ext cx="2130711" cy="276999"/>
          </a:xfrm>
          <a:prstGeom prst="rect">
            <a:avLst/>
          </a:prstGeom>
          <a:noFill/>
        </p:spPr>
        <p:txBody>
          <a:bodyPr wrap="none" rtlCol="0">
            <a:spAutoFit/>
          </a:bodyPr>
          <a:lstStyle/>
          <a:p>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Identify and access </a:t>
            </a:r>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hlinkClick r:id="rId2"/>
              </a:rPr>
              <a:t>authority</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681" y="3641831"/>
            <a:ext cx="3127310" cy="2342008"/>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8102" y="1136929"/>
            <a:ext cx="3097760" cy="2441455"/>
          </a:xfrm>
          <a:prstGeom prst="rect">
            <a:avLst/>
          </a:prstGeom>
        </p:spPr>
      </p:pic>
      <p:sp>
        <p:nvSpPr>
          <p:cNvPr id="8" name="文本框 7"/>
          <p:cNvSpPr txBox="1"/>
          <p:nvPr/>
        </p:nvSpPr>
        <p:spPr>
          <a:xfrm>
            <a:off x="8212516" y="3578384"/>
            <a:ext cx="1447832" cy="276999"/>
          </a:xfrm>
          <a:prstGeom prst="rect">
            <a:avLst/>
          </a:prstGeom>
          <a:noFill/>
        </p:spPr>
        <p:txBody>
          <a:bodyPr wrap="none" rtlCol="0">
            <a:spAutoFit/>
          </a:bodyPr>
          <a:lstStyle/>
          <a:p>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Exchange contact</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28102" y="3937518"/>
            <a:ext cx="3097760" cy="2323320"/>
          </a:xfrm>
          <a:prstGeom prst="rect">
            <a:avLst/>
          </a:prstGeom>
        </p:spPr>
      </p:pic>
      <p:sp>
        <p:nvSpPr>
          <p:cNvPr id="10" name="文本框 9"/>
          <p:cNvSpPr txBox="1"/>
          <p:nvPr/>
        </p:nvSpPr>
        <p:spPr>
          <a:xfrm>
            <a:off x="7334793" y="6311900"/>
            <a:ext cx="3665996" cy="461665"/>
          </a:xfrm>
          <a:prstGeom prst="rect">
            <a:avLst/>
          </a:prstGeom>
          <a:noFill/>
        </p:spPr>
        <p:txBody>
          <a:bodyPr wrap="square" rtlCol="0">
            <a:spAutoFit/>
          </a:bodyPr>
          <a:lstStyle/>
          <a:p>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An NFC bus shelter in a deserted London street. Do they seriously think that anyone will tap on this?</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4817328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Sensing ID – Face/camera</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4278" y="2534152"/>
            <a:ext cx="3962400" cy="2505075"/>
          </a:xfrm>
        </p:spPr>
      </p:pic>
      <p:sp>
        <p:nvSpPr>
          <p:cNvPr id="5" name="矩形 4"/>
          <p:cNvSpPr/>
          <p:nvPr/>
        </p:nvSpPr>
        <p:spPr>
          <a:xfrm>
            <a:off x="7942913" y="5720307"/>
            <a:ext cx="2046009" cy="369332"/>
          </a:xfrm>
          <a:prstGeom prst="rect">
            <a:avLst/>
          </a:prstGeom>
        </p:spPr>
        <p:txBody>
          <a:bodyPr wrap="none">
            <a:spAutoFit/>
          </a:bodyPr>
          <a:lstStyle/>
          <a:p>
            <a:r>
              <a:rPr lang="en-US" altLang="zh-CN" b="1" dirty="0"/>
              <a:t>AR </a:t>
            </a:r>
            <a:r>
              <a:rPr lang="en-US" altLang="zh-CN" b="1" dirty="0" smtClean="0"/>
              <a:t>Faces </a:t>
            </a:r>
            <a:r>
              <a:rPr lang="en-US" altLang="zh-CN" sz="1200" dirty="0" smtClean="0"/>
              <a:t>on google store</a:t>
            </a:r>
            <a:endParaRPr lang="zh-CN" altLang="en-US" sz="12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852" y="2378772"/>
            <a:ext cx="4791938" cy="3194625"/>
          </a:xfrm>
          <a:prstGeom prst="rect">
            <a:avLst/>
          </a:prstGeom>
        </p:spPr>
      </p:pic>
    </p:spTree>
    <p:extLst>
      <p:ext uri="{BB962C8B-B14F-4D97-AF65-F5344CB8AC3E}">
        <p14:creationId xmlns:p14="http://schemas.microsoft.com/office/powerpoint/2010/main" val="28722316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1093" y="863215"/>
            <a:ext cx="6019350" cy="4351338"/>
          </a:xfrm>
        </p:spPr>
      </p:pic>
      <p:sp>
        <p:nvSpPr>
          <p:cNvPr id="4" name="矩形 3"/>
          <p:cNvSpPr/>
          <p:nvPr/>
        </p:nvSpPr>
        <p:spPr>
          <a:xfrm>
            <a:off x="3113315" y="5214553"/>
            <a:ext cx="4994988" cy="738664"/>
          </a:xfrm>
          <a:prstGeom prst="rect">
            <a:avLst/>
          </a:prstGeom>
        </p:spPr>
        <p:txBody>
          <a:bodyPr wrap="square">
            <a:spAutoFit/>
          </a:bodyPr>
          <a:lstStyle/>
          <a:p>
            <a:r>
              <a:rPr lang="en-US" altLang="zh-CN" dirty="0"/>
              <a:t> Heart Rate </a:t>
            </a:r>
            <a:r>
              <a:rPr lang="en-US" altLang="zh-CN" dirty="0" smtClean="0"/>
              <a:t>Checker </a:t>
            </a:r>
            <a:r>
              <a:rPr lang="en-US" altLang="zh-CN" sz="1200" dirty="0" smtClean="0"/>
              <a:t>in google store, hold </a:t>
            </a:r>
            <a:r>
              <a:rPr lang="en-US" altLang="zh-CN" sz="1200" dirty="0"/>
              <a:t>your finger on the lens of the camera steadily and gently made for the entire measurement process</a:t>
            </a:r>
            <a:r>
              <a:rPr lang="en-US" altLang="zh-CN" sz="1200" dirty="0" smtClean="0"/>
              <a:t>. Utilize Camera to monitor heart rate.</a:t>
            </a:r>
            <a:endParaRPr lang="zh-CN" altLang="en-US" sz="1200" dirty="0"/>
          </a:p>
        </p:txBody>
      </p:sp>
    </p:spTree>
    <p:extLst>
      <p:ext uri="{BB962C8B-B14F-4D97-AF65-F5344CB8AC3E}">
        <p14:creationId xmlns:p14="http://schemas.microsoft.com/office/powerpoint/2010/main" val="3519523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Sensing ID - Voice</a:t>
            </a:r>
            <a:endParaRPr lang="zh-CN" altLang="en-US" dirty="0"/>
          </a:p>
        </p:txBody>
      </p:sp>
      <p:sp>
        <p:nvSpPr>
          <p:cNvPr id="3" name="内容占位符 2"/>
          <p:cNvSpPr>
            <a:spLocks noGrp="1"/>
          </p:cNvSpPr>
          <p:nvPr>
            <p:ph idx="1"/>
          </p:nvPr>
        </p:nvSpPr>
        <p:spPr/>
        <p:txBody>
          <a:bodyPr/>
          <a:lstStyle/>
          <a:p>
            <a:r>
              <a:rPr lang="en-US" altLang="zh-CN" dirty="0" err="1" smtClean="0"/>
              <a:t>SpeakerSence</a:t>
            </a:r>
            <a:endParaRPr lang="zh-CN" altLang="en-US" dirty="0"/>
          </a:p>
        </p:txBody>
      </p:sp>
      <p:pic>
        <p:nvPicPr>
          <p:cNvPr id="4" name="图片 3"/>
          <p:cNvPicPr>
            <a:picLocks noChangeAspect="1"/>
          </p:cNvPicPr>
          <p:nvPr/>
        </p:nvPicPr>
        <p:blipFill>
          <a:blip r:embed="rId2"/>
          <a:stretch>
            <a:fillRect/>
          </a:stretch>
        </p:blipFill>
        <p:spPr>
          <a:xfrm>
            <a:off x="2603339" y="2413908"/>
            <a:ext cx="5598269" cy="1591025"/>
          </a:xfrm>
          <a:prstGeom prst="rect">
            <a:avLst/>
          </a:prstGeom>
        </p:spPr>
      </p:pic>
      <p:sp>
        <p:nvSpPr>
          <p:cNvPr id="5" name="文本框 4"/>
          <p:cNvSpPr txBox="1"/>
          <p:nvPr/>
        </p:nvSpPr>
        <p:spPr>
          <a:xfrm>
            <a:off x="3163177" y="4139870"/>
            <a:ext cx="4169731" cy="276999"/>
          </a:xfrm>
          <a:prstGeom prst="rect">
            <a:avLst/>
          </a:prstGeom>
          <a:noFill/>
        </p:spPr>
        <p:txBody>
          <a:bodyPr wrap="none" rtlCol="0">
            <a:spAutoFit/>
          </a:bodyPr>
          <a:lstStyle/>
          <a:p>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Architecture of </a:t>
            </a:r>
            <a:r>
              <a:rPr lang="en-US" altLang="zh-CN" sz="1200" dirty="0" err="1" smtClean="0">
                <a:latin typeface="Arial Unicode MS" panose="020B0604020202020204" pitchFamily="34" charset="-122"/>
                <a:ea typeface="Arial Unicode MS" panose="020B0604020202020204" pitchFamily="34" charset="-122"/>
                <a:cs typeface="Arial Unicode MS" panose="020B0604020202020204" pitchFamily="34" charset="-122"/>
              </a:rPr>
              <a:t>SpeakerSence</a:t>
            </a:r>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200" dirty="0" err="1">
                <a:latin typeface="Arial Unicode MS" panose="020B0604020202020204" pitchFamily="34" charset="-122"/>
                <a:ea typeface="Arial Unicode MS" panose="020B0604020202020204" pitchFamily="34" charset="-122"/>
                <a:cs typeface="Arial Unicode MS" panose="020B0604020202020204" pitchFamily="34" charset="-122"/>
              </a:rPr>
              <a:t>H.Lu</a:t>
            </a:r>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 et al, Pervasive 2011</a:t>
            </a:r>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p:cNvPicPr>
            <a:picLocks noChangeAspect="1"/>
          </p:cNvPicPr>
          <p:nvPr/>
        </p:nvPicPr>
        <p:blipFill>
          <a:blip r:embed="rId3"/>
          <a:stretch>
            <a:fillRect/>
          </a:stretch>
        </p:blipFill>
        <p:spPr>
          <a:xfrm>
            <a:off x="2603339" y="4607788"/>
            <a:ext cx="5598269" cy="1786799"/>
          </a:xfrm>
          <a:prstGeom prst="rect">
            <a:avLst/>
          </a:prstGeom>
        </p:spPr>
      </p:pic>
    </p:spTree>
    <p:extLst>
      <p:ext uri="{BB962C8B-B14F-4D97-AF65-F5344CB8AC3E}">
        <p14:creationId xmlns:p14="http://schemas.microsoft.com/office/powerpoint/2010/main" val="652343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Sensing ID - Bluetooth</a:t>
            </a:r>
            <a:endParaRPr lang="zh-CN" altLang="en-US" dirty="0"/>
          </a:p>
        </p:txBody>
      </p:sp>
      <p:sp>
        <p:nvSpPr>
          <p:cNvPr id="3" name="内容占位符 2"/>
          <p:cNvSpPr>
            <a:spLocks noGrp="1"/>
          </p:cNvSpPr>
          <p:nvPr>
            <p:ph idx="1"/>
          </p:nvPr>
        </p:nvSpPr>
        <p:spPr/>
        <p:txBody>
          <a:bodyPr/>
          <a:lstStyle/>
          <a:p>
            <a:r>
              <a:rPr lang="en-US" altLang="zh-CN" dirty="0" smtClean="0"/>
              <a:t>ASK processing of building connection</a:t>
            </a:r>
          </a:p>
          <a:p>
            <a:r>
              <a:rPr lang="en-US" altLang="zh-CN" dirty="0" smtClean="0"/>
              <a:t>ID of devices</a:t>
            </a:r>
          </a:p>
          <a:p>
            <a:r>
              <a:rPr lang="en-US" altLang="zh-CN" dirty="0" err="1" smtClean="0"/>
              <a:t>SmartID</a:t>
            </a:r>
            <a:r>
              <a:rPr lang="en-US" altLang="zh-CN" dirty="0" smtClean="0"/>
              <a:t> with Bluetooth-enabled Phone</a:t>
            </a:r>
          </a:p>
          <a:p>
            <a:r>
              <a:rPr lang="en-US" altLang="zh-CN" dirty="0" smtClean="0"/>
              <a:t>Count/identify of human</a:t>
            </a:r>
          </a:p>
          <a:p>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1764166" y="3903633"/>
            <a:ext cx="4331834" cy="2269056"/>
          </a:xfrm>
          <a:prstGeom prst="rect">
            <a:avLst/>
          </a:prstGeom>
        </p:spPr>
      </p:pic>
      <p:sp>
        <p:nvSpPr>
          <p:cNvPr id="5" name="文本框 4"/>
          <p:cNvSpPr txBox="1"/>
          <p:nvPr/>
        </p:nvSpPr>
        <p:spPr>
          <a:xfrm>
            <a:off x="2285999" y="6146874"/>
            <a:ext cx="3121367" cy="276999"/>
          </a:xfrm>
          <a:prstGeom prst="rect">
            <a:avLst/>
          </a:prstGeom>
          <a:noFill/>
        </p:spPr>
        <p:txBody>
          <a:bodyPr wrap="none" rtlCol="0">
            <a:spAutoFit/>
          </a:bodyPr>
          <a:lstStyle/>
          <a:p>
            <a:r>
              <a:rPr lang="da-DK"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SmartID (Weili </a:t>
            </a:r>
            <a:r>
              <a:rPr lang="da-DK"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Han et al, Information </a:t>
            </a:r>
            <a:r>
              <a:rPr lang="da-DK"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2012)</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p:cNvPicPr>
            <a:picLocks noChangeAspect="1"/>
          </p:cNvPicPr>
          <p:nvPr/>
        </p:nvPicPr>
        <p:blipFill>
          <a:blip r:embed="rId3"/>
          <a:stretch>
            <a:fillRect/>
          </a:stretch>
        </p:blipFill>
        <p:spPr>
          <a:xfrm>
            <a:off x="8309193" y="2089637"/>
            <a:ext cx="2587407" cy="3817581"/>
          </a:xfrm>
          <a:prstGeom prst="rect">
            <a:avLst/>
          </a:prstGeom>
        </p:spPr>
      </p:pic>
      <p:sp>
        <p:nvSpPr>
          <p:cNvPr id="7" name="文本框 6"/>
          <p:cNvSpPr txBox="1"/>
          <p:nvPr/>
        </p:nvSpPr>
        <p:spPr>
          <a:xfrm>
            <a:off x="8211386" y="5962208"/>
            <a:ext cx="3347006" cy="461665"/>
          </a:xfrm>
          <a:prstGeom prst="rect">
            <a:avLst/>
          </a:prstGeom>
          <a:noFill/>
        </p:spPr>
        <p:txBody>
          <a:bodyPr wrap="square" rtlCol="0">
            <a:spAutoFit/>
          </a:bodyPr>
          <a:lstStyle/>
          <a:p>
            <a:r>
              <a:rPr lang="da-DK"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Automaticly signature via bluetooth of </a:t>
            </a:r>
            <a:r>
              <a:rPr lang="da-DK"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students’</a:t>
            </a:r>
            <a:r>
              <a:rPr lang="da-DK"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 mobilephones at a classroom in 2010</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574442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Background</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内容占位符 2"/>
          <p:cNvSpPr>
            <a:spLocks noGrp="1"/>
          </p:cNvSpPr>
          <p:nvPr>
            <p:ph idx="1"/>
          </p:nvPr>
        </p:nvSpPr>
        <p:spPr/>
        <p:txBody>
          <a:bodyPr/>
          <a:lstStyle/>
          <a:p>
            <a:r>
              <a:rPr lang="en-US" altLang="zh-CN" sz="3200" b="1" dirty="0"/>
              <a:t>Internet </a:t>
            </a:r>
            <a:r>
              <a:rPr lang="en-US" altLang="zh-CN" dirty="0" smtClean="0">
                <a:sym typeface="Wingdings" panose="05000000000000000000" pitchFamily="2" charset="2"/>
              </a:rPr>
              <a:t> real-time information sharing in Cyberspace</a:t>
            </a:r>
            <a:endParaRPr lang="en-US" altLang="zh-CN" dirty="0" smtClean="0"/>
          </a:p>
          <a:p>
            <a:r>
              <a:rPr lang="en-US" altLang="zh-CN" sz="3200" b="1" dirty="0" smtClean="0"/>
              <a:t>Mobile internet </a:t>
            </a:r>
            <a:r>
              <a:rPr lang="en-US" altLang="zh-CN" dirty="0" smtClean="0">
                <a:sym typeface="Wingdings" panose="05000000000000000000" pitchFamily="2" charset="2"/>
              </a:rPr>
              <a:t> continually connection between citizens and Cyberspace</a:t>
            </a:r>
            <a:endParaRPr lang="en-US" altLang="zh-CN" dirty="0" smtClean="0"/>
          </a:p>
          <a:p>
            <a:r>
              <a:rPr lang="en-US" altLang="zh-CN" sz="3200" b="1" dirty="0"/>
              <a:t>Internet of </a:t>
            </a:r>
            <a:r>
              <a:rPr lang="en-US" altLang="zh-CN" sz="3200" b="1" dirty="0" smtClean="0"/>
              <a:t>things </a:t>
            </a:r>
            <a:r>
              <a:rPr lang="en-US" altLang="zh-CN" dirty="0" smtClean="0">
                <a:sym typeface="Wingdings" panose="05000000000000000000" pitchFamily="2" charset="2"/>
              </a:rPr>
              <a:t> connection of Cyber-Physical</a:t>
            </a:r>
            <a:endParaRPr lang="en-US" altLang="zh-CN" dirty="0"/>
          </a:p>
          <a:p>
            <a:r>
              <a:rPr lang="en-US" altLang="zh-CN" sz="3200" b="1" dirty="0"/>
              <a:t>Social </a:t>
            </a:r>
            <a:r>
              <a:rPr lang="en-US" altLang="zh-CN" sz="3200" b="1" dirty="0" smtClean="0"/>
              <a:t>networks </a:t>
            </a:r>
            <a:r>
              <a:rPr lang="en-US" altLang="zh-CN" dirty="0" smtClean="0">
                <a:sym typeface="Wingdings" panose="05000000000000000000" pitchFamily="2" charset="2"/>
              </a:rPr>
              <a:t> features of human social relationship shown in Cyberspace</a:t>
            </a:r>
            <a:endParaRPr lang="zh-CN" altLang="en-US" dirty="0"/>
          </a:p>
        </p:txBody>
      </p:sp>
    </p:spTree>
    <p:extLst>
      <p:ext uri="{BB962C8B-B14F-4D97-AF65-F5344CB8AC3E}">
        <p14:creationId xmlns:p14="http://schemas.microsoft.com/office/powerpoint/2010/main" val="14211252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 Sensing ID - Accelerometer</a:t>
            </a:r>
            <a:endParaRPr lang="zh-CN" altLang="en-US" dirty="0"/>
          </a:p>
        </p:txBody>
      </p:sp>
      <p:sp>
        <p:nvSpPr>
          <p:cNvPr id="3" name="内容占位符 2"/>
          <p:cNvSpPr>
            <a:spLocks noGrp="1"/>
          </p:cNvSpPr>
          <p:nvPr>
            <p:ph idx="1"/>
          </p:nvPr>
        </p:nvSpPr>
        <p:spPr/>
        <p:txBody>
          <a:bodyPr/>
          <a:lstStyle/>
          <a:p>
            <a:r>
              <a:rPr lang="en-US" altLang="zh-CN" dirty="0" err="1" smtClean="0"/>
              <a:t>GaitPrint</a:t>
            </a:r>
            <a:endParaRPr lang="en-US" altLang="zh-CN" dirty="0" smtClean="0"/>
          </a:p>
          <a:p>
            <a:pPr lvl="1"/>
            <a:r>
              <a:rPr lang="en-US" altLang="zh-CN" dirty="0" smtClean="0"/>
              <a:t>Accelerometer-based Gait </a:t>
            </a:r>
            <a:r>
              <a:rPr lang="en-US" altLang="zh-CN" dirty="0" err="1" smtClean="0"/>
              <a:t>Recongnition</a:t>
            </a:r>
            <a:endParaRPr lang="en-US" altLang="zh-CN" dirty="0" smtClean="0"/>
          </a:p>
          <a:p>
            <a:pPr lvl="1"/>
            <a:r>
              <a:rPr lang="en-US" altLang="zh-CN" dirty="0" smtClean="0"/>
              <a:t>Sensors attached: 5 body parts</a:t>
            </a:r>
          </a:p>
          <a:p>
            <a:pPr lvl="1"/>
            <a:r>
              <a:rPr lang="en-US" altLang="zh-CN" dirty="0" smtClean="0"/>
              <a:t>Performance on a dataset w/30 </a:t>
            </a:r>
            <a:r>
              <a:rPr lang="en-US" altLang="zh-CN" dirty="0" err="1" smtClean="0"/>
              <a:t>sujbects</a:t>
            </a:r>
            <a:r>
              <a:rPr lang="en-US" altLang="zh-CN" dirty="0" smtClean="0"/>
              <a:t>: 96.7%</a:t>
            </a:r>
          </a:p>
          <a:p>
            <a:pPr lvl="1"/>
            <a:endParaRPr lang="en-US" altLang="zh-CN" dirty="0" smtClean="0"/>
          </a:p>
        </p:txBody>
      </p:sp>
      <p:pic>
        <p:nvPicPr>
          <p:cNvPr id="4" name="图片 3"/>
          <p:cNvPicPr>
            <a:picLocks noChangeAspect="1"/>
          </p:cNvPicPr>
          <p:nvPr/>
        </p:nvPicPr>
        <p:blipFill>
          <a:blip r:embed="rId2"/>
          <a:stretch>
            <a:fillRect/>
          </a:stretch>
        </p:blipFill>
        <p:spPr>
          <a:xfrm>
            <a:off x="1460824" y="3590245"/>
            <a:ext cx="3199461" cy="2829218"/>
          </a:xfrm>
          <a:prstGeom prst="rect">
            <a:avLst/>
          </a:prstGeom>
        </p:spPr>
      </p:pic>
      <p:pic>
        <p:nvPicPr>
          <p:cNvPr id="5" name="图片 4"/>
          <p:cNvPicPr>
            <a:picLocks noChangeAspect="1"/>
          </p:cNvPicPr>
          <p:nvPr/>
        </p:nvPicPr>
        <p:blipFill>
          <a:blip r:embed="rId3"/>
          <a:stretch>
            <a:fillRect/>
          </a:stretch>
        </p:blipFill>
        <p:spPr>
          <a:xfrm>
            <a:off x="6341026" y="3590245"/>
            <a:ext cx="3470967" cy="2829218"/>
          </a:xfrm>
          <a:prstGeom prst="rect">
            <a:avLst/>
          </a:prstGeom>
        </p:spPr>
      </p:pic>
    </p:spTree>
    <p:extLst>
      <p:ext uri="{BB962C8B-B14F-4D97-AF65-F5344CB8AC3E}">
        <p14:creationId xmlns:p14="http://schemas.microsoft.com/office/powerpoint/2010/main" val="26791651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 Sensing </a:t>
            </a:r>
            <a:r>
              <a:rPr lang="en-US" altLang="zh-CN" dirty="0" smtClean="0"/>
              <a:t>Location - Wi-Fi</a:t>
            </a:r>
            <a:endParaRPr lang="zh-CN" altLang="en-US" dirty="0"/>
          </a:p>
        </p:txBody>
      </p:sp>
      <p:sp>
        <p:nvSpPr>
          <p:cNvPr id="3" name="内容占位符 2"/>
          <p:cNvSpPr>
            <a:spLocks noGrp="1"/>
          </p:cNvSpPr>
          <p:nvPr>
            <p:ph idx="1"/>
          </p:nvPr>
        </p:nvSpPr>
        <p:spPr/>
        <p:txBody>
          <a:bodyPr/>
          <a:lstStyle/>
          <a:p>
            <a:r>
              <a:rPr lang="en-US" altLang="zh-CN" dirty="0" smtClean="0"/>
              <a:t>Indoor location</a:t>
            </a:r>
          </a:p>
          <a:p>
            <a:pPr lvl="1"/>
            <a:r>
              <a:rPr lang="en-US" altLang="zh-CN" dirty="0" smtClean="0"/>
              <a:t>Physical location: 45 N, 145 W</a:t>
            </a:r>
          </a:p>
          <a:p>
            <a:pPr lvl="1"/>
            <a:r>
              <a:rPr lang="en-US" altLang="zh-CN" dirty="0" smtClean="0"/>
              <a:t>Description location: at kitchen, nearby mailbox</a:t>
            </a:r>
          </a:p>
          <a:p>
            <a:r>
              <a:rPr lang="en-US" altLang="zh-CN" dirty="0" smtClean="0"/>
              <a:t>Sensors</a:t>
            </a:r>
          </a:p>
          <a:p>
            <a:pPr lvl="1"/>
            <a:r>
              <a:rPr lang="en-US" altLang="zh-CN" dirty="0" smtClean="0"/>
              <a:t>Wi-Fi, GPS, NFC, Bluetooth etc.</a:t>
            </a:r>
            <a:endParaRPr lang="zh-CN" altLang="en-US" dirty="0"/>
          </a:p>
        </p:txBody>
      </p:sp>
      <p:sp>
        <p:nvSpPr>
          <p:cNvPr id="4" name="矩形 3"/>
          <p:cNvSpPr/>
          <p:nvPr/>
        </p:nvSpPr>
        <p:spPr>
          <a:xfrm>
            <a:off x="7014977" y="6311900"/>
            <a:ext cx="4618829" cy="369332"/>
          </a:xfrm>
          <a:prstGeom prst="rect">
            <a:avLst/>
          </a:prstGeom>
        </p:spPr>
        <p:txBody>
          <a:bodyPr wrap="none">
            <a:spAutoFit/>
          </a:bodyPr>
          <a:lstStyle/>
          <a:p>
            <a:r>
              <a:rPr lang="en-US" altLang="zh-CN" dirty="0"/>
              <a:t>http://www.fgi.fi/fgi/themes/indoor-navigation</a:t>
            </a:r>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10936" y="3303037"/>
            <a:ext cx="4725964" cy="3008863"/>
          </a:xfrm>
          <a:prstGeom prst="rect">
            <a:avLst/>
          </a:prstGeom>
        </p:spPr>
      </p:pic>
      <p:sp>
        <p:nvSpPr>
          <p:cNvPr id="7" name="矩形 6"/>
          <p:cNvSpPr/>
          <p:nvPr/>
        </p:nvSpPr>
        <p:spPr>
          <a:xfrm>
            <a:off x="1480549" y="6316308"/>
            <a:ext cx="2017668" cy="369332"/>
          </a:xfrm>
          <a:prstGeom prst="rect">
            <a:avLst/>
          </a:prstGeom>
        </p:spPr>
        <p:txBody>
          <a:bodyPr wrap="none">
            <a:spAutoFit/>
          </a:bodyPr>
          <a:lstStyle/>
          <a:p>
            <a:r>
              <a:rPr lang="en-US" altLang="zh-CN" dirty="0" smtClean="0">
                <a:hlinkClick r:id="rId3"/>
              </a:rPr>
              <a:t>CSR</a:t>
            </a:r>
            <a:r>
              <a:rPr lang="en-US" altLang="zh-CN" dirty="0"/>
              <a:t> indoor location</a:t>
            </a:r>
            <a:endParaRPr lang="zh-CN" altLang="en-US" dirty="0"/>
          </a:p>
        </p:txBody>
      </p:sp>
      <p:grpSp>
        <p:nvGrpSpPr>
          <p:cNvPr id="9" name="组合 8"/>
          <p:cNvGrpSpPr/>
          <p:nvPr/>
        </p:nvGrpSpPr>
        <p:grpSpPr>
          <a:xfrm>
            <a:off x="1497530" y="4199611"/>
            <a:ext cx="4484474" cy="2112289"/>
            <a:chOff x="1590549" y="4064675"/>
            <a:chExt cx="4484474" cy="2112289"/>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0549" y="4064675"/>
              <a:ext cx="3168064" cy="2112288"/>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3591" y="4074074"/>
              <a:ext cx="1181432" cy="2102890"/>
            </a:xfrm>
            <a:prstGeom prst="rect">
              <a:avLst/>
            </a:prstGeom>
          </p:spPr>
        </p:pic>
      </p:grpSp>
    </p:spTree>
    <p:extLst>
      <p:ext uri="{BB962C8B-B14F-4D97-AF65-F5344CB8AC3E}">
        <p14:creationId xmlns:p14="http://schemas.microsoft.com/office/powerpoint/2010/main" val="3071432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 Sensing Emotion</a:t>
            </a:r>
            <a:endParaRPr lang="zh-CN" altLang="en-US" dirty="0"/>
          </a:p>
        </p:txBody>
      </p:sp>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27962" y="1918931"/>
            <a:ext cx="6505287" cy="3815729"/>
          </a:xfrm>
        </p:spPr>
      </p:pic>
      <p:sp>
        <p:nvSpPr>
          <p:cNvPr id="4" name="矩形 3"/>
          <p:cNvSpPr/>
          <p:nvPr/>
        </p:nvSpPr>
        <p:spPr>
          <a:xfrm>
            <a:off x="5290330" y="5807631"/>
            <a:ext cx="1611339" cy="369332"/>
          </a:xfrm>
          <a:prstGeom prst="rect">
            <a:avLst/>
          </a:prstGeom>
        </p:spPr>
        <p:txBody>
          <a:bodyPr wrap="none">
            <a:spAutoFit/>
          </a:bodyPr>
          <a:lstStyle/>
          <a:p>
            <a:r>
              <a:rPr lang="en-US" altLang="zh-CN" dirty="0" smtClean="0">
                <a:hlinkClick r:id="rId3"/>
              </a:rPr>
              <a:t>Urban Emotion</a:t>
            </a:r>
            <a:endParaRPr lang="zh-CN" altLang="en-US" dirty="0"/>
          </a:p>
        </p:txBody>
      </p:sp>
    </p:spTree>
    <p:extLst>
      <p:ext uri="{BB962C8B-B14F-4D97-AF65-F5344CB8AC3E}">
        <p14:creationId xmlns:p14="http://schemas.microsoft.com/office/powerpoint/2010/main" val="2962811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 Sensing Activity</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smtClean="0"/>
              <a:t>Perceive citizens behavior</a:t>
            </a:r>
          </a:p>
          <a:p>
            <a:pPr lvl="1"/>
            <a:r>
              <a:rPr lang="en-US" altLang="zh-CN" dirty="0" smtClean="0"/>
              <a:t>Device not present</a:t>
            </a:r>
          </a:p>
          <a:p>
            <a:pPr lvl="1"/>
            <a:r>
              <a:rPr lang="en-US" altLang="zh-CN" dirty="0" smtClean="0"/>
              <a:t>Resting (sleeping, sitting)</a:t>
            </a:r>
          </a:p>
          <a:p>
            <a:pPr lvl="1"/>
            <a:r>
              <a:rPr lang="en-US" altLang="zh-CN" dirty="0" smtClean="0"/>
              <a:t>Walking</a:t>
            </a:r>
          </a:p>
          <a:p>
            <a:pPr lvl="1"/>
            <a:r>
              <a:rPr lang="en-US" altLang="zh-CN" dirty="0" smtClean="0"/>
              <a:t>Running / Jogging</a:t>
            </a:r>
          </a:p>
          <a:p>
            <a:pPr lvl="1"/>
            <a:r>
              <a:rPr lang="en-US" altLang="zh-CN" dirty="0" smtClean="0"/>
              <a:t>Bicycle riding</a:t>
            </a:r>
          </a:p>
          <a:p>
            <a:pPr lvl="1"/>
            <a:r>
              <a:rPr lang="en-US" altLang="zh-CN" dirty="0" smtClean="0"/>
              <a:t>Car driving</a:t>
            </a:r>
          </a:p>
          <a:p>
            <a:pPr lvl="1"/>
            <a:r>
              <a:rPr lang="en-US" altLang="zh-CN" dirty="0" smtClean="0"/>
              <a:t>Being activity (gardening, cleaning etc.)</a:t>
            </a:r>
          </a:p>
          <a:p>
            <a:pPr marL="228600" lvl="1">
              <a:spcBef>
                <a:spcPts val="1000"/>
              </a:spcBef>
            </a:pPr>
            <a:r>
              <a:rPr lang="en-US" altLang="zh-CN" sz="2800" dirty="0" smtClean="0"/>
              <a:t>Sensors</a:t>
            </a:r>
          </a:p>
          <a:p>
            <a:pPr marL="685800" lvl="2">
              <a:spcBef>
                <a:spcPts val="1000"/>
              </a:spcBef>
            </a:pPr>
            <a:r>
              <a:rPr lang="en-US" altLang="zh-CN" dirty="0" smtClean="0"/>
              <a:t>Accelerator</a:t>
            </a:r>
          </a:p>
          <a:p>
            <a:pPr marL="685800" lvl="2">
              <a:spcBef>
                <a:spcPts val="1000"/>
              </a:spcBef>
            </a:pPr>
            <a:r>
              <a:rPr lang="en-US" altLang="zh-CN" dirty="0" smtClean="0"/>
              <a:t>Gyroscope</a:t>
            </a:r>
            <a:endParaRPr lang="zh-CN" altLang="en-US" dirty="0"/>
          </a:p>
        </p:txBody>
      </p:sp>
    </p:spTree>
    <p:extLst>
      <p:ext uri="{BB962C8B-B14F-4D97-AF65-F5344CB8AC3E}">
        <p14:creationId xmlns:p14="http://schemas.microsoft.com/office/powerpoint/2010/main" val="3235645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716862" y="240263"/>
            <a:ext cx="6390200" cy="6468447"/>
          </a:xfrm>
          <a:prstGeom prst="rect">
            <a:avLst/>
          </a:prstGeom>
        </p:spPr>
      </p:pic>
    </p:spTree>
    <p:extLst>
      <p:ext uri="{BB962C8B-B14F-4D97-AF65-F5344CB8AC3E}">
        <p14:creationId xmlns:p14="http://schemas.microsoft.com/office/powerpoint/2010/main" val="4276252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 Sensing activity</a:t>
            </a:r>
            <a:endParaRPr lang="zh-CN" altLang="en-US" dirty="0"/>
          </a:p>
        </p:txBody>
      </p:sp>
      <p:sp>
        <p:nvSpPr>
          <p:cNvPr id="3" name="内容占位符 2"/>
          <p:cNvSpPr>
            <a:spLocks noGrp="1"/>
          </p:cNvSpPr>
          <p:nvPr>
            <p:ph idx="1"/>
          </p:nvPr>
        </p:nvSpPr>
        <p:spPr/>
        <p:txBody>
          <a:bodyPr/>
          <a:lstStyle/>
          <a:p>
            <a:r>
              <a:rPr lang="en-US" altLang="zh-CN" dirty="0" smtClean="0"/>
              <a:t>Activity recognition from user-annotated acceleration data</a:t>
            </a:r>
          </a:p>
          <a:p>
            <a:r>
              <a:rPr lang="en-US" altLang="zh-CN" dirty="0" smtClean="0"/>
              <a:t>MIT Media Lab</a:t>
            </a:r>
          </a:p>
          <a:p>
            <a:endParaRPr lang="zh-CN" altLang="en-US" dirty="0"/>
          </a:p>
        </p:txBody>
      </p:sp>
      <p:pic>
        <p:nvPicPr>
          <p:cNvPr id="4" name="图片 3"/>
          <p:cNvPicPr>
            <a:picLocks noChangeAspect="1"/>
          </p:cNvPicPr>
          <p:nvPr/>
        </p:nvPicPr>
        <p:blipFill>
          <a:blip r:embed="rId2"/>
          <a:stretch>
            <a:fillRect/>
          </a:stretch>
        </p:blipFill>
        <p:spPr>
          <a:xfrm>
            <a:off x="922175" y="3258230"/>
            <a:ext cx="5521752" cy="2769345"/>
          </a:xfrm>
          <a:prstGeom prst="rect">
            <a:avLst/>
          </a:prstGeom>
        </p:spPr>
      </p:pic>
      <p:pic>
        <p:nvPicPr>
          <p:cNvPr id="5" name="图片 4"/>
          <p:cNvPicPr>
            <a:picLocks noChangeAspect="1"/>
          </p:cNvPicPr>
          <p:nvPr/>
        </p:nvPicPr>
        <p:blipFill>
          <a:blip r:embed="rId3"/>
          <a:stretch>
            <a:fillRect/>
          </a:stretch>
        </p:blipFill>
        <p:spPr>
          <a:xfrm>
            <a:off x="7398010" y="2677564"/>
            <a:ext cx="2247900" cy="3076575"/>
          </a:xfrm>
          <a:prstGeom prst="rect">
            <a:avLst/>
          </a:prstGeom>
        </p:spPr>
      </p:pic>
      <p:sp>
        <p:nvSpPr>
          <p:cNvPr id="6" name="矩形 5"/>
          <p:cNvSpPr/>
          <p:nvPr/>
        </p:nvSpPr>
        <p:spPr>
          <a:xfrm>
            <a:off x="7555188" y="5750576"/>
            <a:ext cx="1933543" cy="276999"/>
          </a:xfrm>
          <a:prstGeom prst="rect">
            <a:avLst/>
          </a:prstGeom>
        </p:spPr>
        <p:txBody>
          <a:bodyPr wrap="none">
            <a:spAutoFit/>
          </a:bodyPr>
          <a:lstStyle/>
          <a:p>
            <a:r>
              <a:rPr lang="en-US" altLang="zh-CN" sz="1200" dirty="0" err="1">
                <a:latin typeface="Arial Unicode MS" panose="020B0604020202020204" pitchFamily="34" charset="-122"/>
                <a:ea typeface="Arial Unicode MS" panose="020B0604020202020204" pitchFamily="34" charset="-122"/>
                <a:cs typeface="Arial Unicode MS" panose="020B0604020202020204" pitchFamily="34" charset="-122"/>
              </a:rPr>
              <a:t>Bao</a:t>
            </a:r>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 et al, Pervasive 2004</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964519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 Sensing Activity</a:t>
            </a:r>
            <a:endParaRPr lang="zh-CN" altLang="en-US" dirty="0"/>
          </a:p>
        </p:txBody>
      </p:sp>
      <p:sp>
        <p:nvSpPr>
          <p:cNvPr id="3" name="内容占位符 2"/>
          <p:cNvSpPr>
            <a:spLocks noGrp="1"/>
          </p:cNvSpPr>
          <p:nvPr>
            <p:ph idx="1"/>
          </p:nvPr>
        </p:nvSpPr>
        <p:spPr/>
        <p:txBody>
          <a:bodyPr/>
          <a:lstStyle/>
          <a:p>
            <a:r>
              <a:rPr lang="en-US" altLang="zh-CN" dirty="0" smtClean="0"/>
              <a:t>APP</a:t>
            </a:r>
          </a:p>
        </p:txBody>
      </p:sp>
      <p:sp>
        <p:nvSpPr>
          <p:cNvPr id="4" name="矩形 3"/>
          <p:cNvSpPr/>
          <p:nvPr/>
        </p:nvSpPr>
        <p:spPr>
          <a:xfrm>
            <a:off x="7800551" y="6158632"/>
            <a:ext cx="2494594" cy="276999"/>
          </a:xfrm>
          <a:prstGeom prst="rect">
            <a:avLst/>
          </a:prstGeom>
        </p:spPr>
        <p:txBody>
          <a:bodyPr wrap="none">
            <a:spAutoFit/>
          </a:bodyPr>
          <a:lstStyle/>
          <a:p>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health and </a:t>
            </a:r>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ﬁtness app on Iphone6</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p:cNvPicPr>
            <a:picLocks noChangeAspect="1"/>
          </p:cNvPicPr>
          <p:nvPr/>
        </p:nvPicPr>
        <p:blipFill>
          <a:blip r:embed="rId2"/>
          <a:stretch>
            <a:fillRect/>
          </a:stretch>
        </p:blipFill>
        <p:spPr>
          <a:xfrm>
            <a:off x="6768562" y="2287262"/>
            <a:ext cx="4297546" cy="3813540"/>
          </a:xfrm>
          <a:prstGeom prst="rect">
            <a:avLst/>
          </a:prstGeom>
        </p:spPr>
      </p:pic>
      <p:sp>
        <p:nvSpPr>
          <p:cNvPr id="7" name="矩形 6"/>
          <p:cNvSpPr/>
          <p:nvPr/>
        </p:nvSpPr>
        <p:spPr>
          <a:xfrm>
            <a:off x="1230551" y="6158631"/>
            <a:ext cx="3220753" cy="276999"/>
          </a:xfrm>
          <a:prstGeom prst="rect">
            <a:avLst/>
          </a:prstGeom>
        </p:spPr>
        <p:txBody>
          <a:bodyPr wrap="none">
            <a:spAutoFit/>
          </a:bodyPr>
          <a:lstStyle/>
          <a:p>
            <a:r>
              <a:rPr lang="en-US" altLang="zh-CN" sz="1200" dirty="0" err="1">
                <a:latin typeface="Arial Unicode MS" panose="020B0604020202020204" pitchFamily="34" charset="-122"/>
                <a:ea typeface="Arial Unicode MS" panose="020B0604020202020204" pitchFamily="34" charset="-122"/>
                <a:cs typeface="Arial Unicode MS" panose="020B0604020202020204" pitchFamily="34" charset="-122"/>
              </a:rPr>
              <a:t>Runtastic</a:t>
            </a:r>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 Running &amp; Fitness on google store</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1449"/>
            <a:ext cx="4734965" cy="2959353"/>
          </a:xfrm>
          <a:prstGeom prst="rect">
            <a:avLst/>
          </a:prstGeom>
        </p:spPr>
      </p:pic>
    </p:spTree>
    <p:extLst>
      <p:ext uri="{BB962C8B-B14F-4D97-AF65-F5344CB8AC3E}">
        <p14:creationId xmlns:p14="http://schemas.microsoft.com/office/powerpoint/2010/main" val="38765826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48606" y="2267339"/>
            <a:ext cx="1440074" cy="2561398"/>
          </a:xfr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267339"/>
            <a:ext cx="4553597" cy="2561398"/>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5489" y="2267339"/>
            <a:ext cx="4553596" cy="2561398"/>
          </a:xfrm>
          <a:prstGeom prst="rect">
            <a:avLst/>
          </a:prstGeom>
        </p:spPr>
      </p:pic>
      <p:sp>
        <p:nvSpPr>
          <p:cNvPr id="9" name="矩形 8"/>
          <p:cNvSpPr/>
          <p:nvPr/>
        </p:nvSpPr>
        <p:spPr>
          <a:xfrm>
            <a:off x="4417242" y="5220722"/>
            <a:ext cx="5407058" cy="369332"/>
          </a:xfrm>
          <a:prstGeom prst="rect">
            <a:avLst/>
          </a:prstGeom>
        </p:spPr>
        <p:txBody>
          <a:bodyPr wrap="none">
            <a:spAutoFit/>
          </a:bodyPr>
          <a:lstStyle/>
          <a:p>
            <a:r>
              <a:rPr lang="en-US" altLang="zh-CN" dirty="0"/>
              <a:t>Sleep as </a:t>
            </a:r>
            <a:r>
              <a:rPr lang="en-US" altLang="zh-CN" dirty="0" smtClean="0"/>
              <a:t>Android </a:t>
            </a:r>
            <a:r>
              <a:rPr lang="en-US" altLang="zh-CN" sz="1200" dirty="0" smtClean="0"/>
              <a:t>in google store, utilize accelerator to monitor sleep status</a:t>
            </a:r>
            <a:endParaRPr lang="zh-CN" altLang="en-US" sz="1200" dirty="0"/>
          </a:p>
        </p:txBody>
      </p:sp>
    </p:spTree>
    <p:extLst>
      <p:ext uri="{BB962C8B-B14F-4D97-AF65-F5344CB8AC3E}">
        <p14:creationId xmlns:p14="http://schemas.microsoft.com/office/powerpoint/2010/main" val="704457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2.6 Sensing Co-presence</a:t>
            </a:r>
            <a:endParaRPr lang="zh-CN" altLang="en-US" dirty="0"/>
          </a:p>
        </p:txBody>
      </p:sp>
      <p:sp>
        <p:nvSpPr>
          <p:cNvPr id="3" name="内容占位符 2"/>
          <p:cNvSpPr>
            <a:spLocks noGrp="1"/>
          </p:cNvSpPr>
          <p:nvPr>
            <p:ph idx="1"/>
          </p:nvPr>
        </p:nvSpPr>
        <p:spPr/>
        <p:txBody>
          <a:bodyPr/>
          <a:lstStyle/>
          <a:p>
            <a:r>
              <a:rPr lang="en-US" altLang="zh-CN" dirty="0" smtClean="0"/>
              <a:t>Crowd behavior</a:t>
            </a:r>
          </a:p>
          <a:p>
            <a:pPr lvl="1"/>
            <a:r>
              <a:rPr lang="en-US" altLang="zh-CN" dirty="0" smtClean="0"/>
              <a:t>Meeting</a:t>
            </a:r>
          </a:p>
          <a:p>
            <a:pPr lvl="1"/>
            <a:r>
              <a:rPr lang="en-US" altLang="zh-CN" dirty="0" smtClean="0"/>
              <a:t>Party or parade</a:t>
            </a:r>
          </a:p>
          <a:p>
            <a:pPr lvl="1"/>
            <a:r>
              <a:rPr lang="en-US" altLang="zh-CN" dirty="0" smtClean="0"/>
              <a:t>Social networking</a:t>
            </a:r>
          </a:p>
          <a:p>
            <a:pPr marL="228600" lvl="1">
              <a:spcBef>
                <a:spcPts val="1000"/>
              </a:spcBef>
            </a:pPr>
            <a:r>
              <a:rPr lang="en-US" altLang="zh-CN" sz="2800" dirty="0"/>
              <a:t>Sensors</a:t>
            </a:r>
          </a:p>
          <a:p>
            <a:pPr lvl="1"/>
            <a:r>
              <a:rPr lang="en-US" altLang="zh-CN" dirty="0" smtClean="0"/>
              <a:t>Bluetooth, GPS/ </a:t>
            </a:r>
            <a:r>
              <a:rPr lang="en-US" altLang="zh-CN" dirty="0" err="1" smtClean="0"/>
              <a:t>WIFi</a:t>
            </a:r>
            <a:r>
              <a:rPr lang="en-US" altLang="zh-CN" dirty="0" smtClean="0"/>
              <a:t>, Camera</a:t>
            </a:r>
            <a:endParaRPr lang="zh-CN" altLang="en-US" dirty="0"/>
          </a:p>
        </p:txBody>
      </p:sp>
    </p:spTree>
    <p:extLst>
      <p:ext uri="{BB962C8B-B14F-4D97-AF65-F5344CB8AC3E}">
        <p14:creationId xmlns:p14="http://schemas.microsoft.com/office/powerpoint/2010/main" val="1618339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2.7 Sensing Orientation</a:t>
            </a:r>
            <a:endParaRPr lang="zh-CN" altLang="en-US" dirty="0"/>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44668" y="1900172"/>
            <a:ext cx="6527007" cy="4351338"/>
          </a:xfrm>
        </p:spPr>
      </p:pic>
      <p:sp>
        <p:nvSpPr>
          <p:cNvPr id="5" name="文本框 4"/>
          <p:cNvSpPr txBox="1"/>
          <p:nvPr/>
        </p:nvSpPr>
        <p:spPr>
          <a:xfrm>
            <a:off x="3768334" y="6251510"/>
            <a:ext cx="3252814" cy="276999"/>
          </a:xfrm>
          <a:prstGeom prst="rect">
            <a:avLst/>
          </a:prstGeom>
          <a:noFill/>
        </p:spPr>
        <p:txBody>
          <a:bodyPr wrap="none" rtlCol="0">
            <a:spAutoFit/>
          </a:bodyPr>
          <a:lstStyle/>
          <a:p>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rPr>
              <a:t>control drone via accelerator of mobile phone</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44874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Smart Phone: a bridge of citizens sensing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6" name="图片 5" descr="D:\杨林\1博士学位\2小论文\1智慧城市与物联网\论文用图\IoT.emf"/>
          <p:cNvPicPr/>
          <p:nvPr/>
        </p:nvPicPr>
        <p:blipFill>
          <a:blip r:embed="rId2">
            <a:extLst>
              <a:ext uri="{28A0092B-C50C-407E-A947-70E740481C1C}">
                <a14:useLocalDpi xmlns:a14="http://schemas.microsoft.com/office/drawing/2010/main" val="0"/>
              </a:ext>
            </a:extLst>
          </a:blip>
          <a:srcRect/>
          <a:stretch>
            <a:fillRect/>
          </a:stretch>
        </p:blipFill>
        <p:spPr bwMode="auto">
          <a:xfrm>
            <a:off x="4203382" y="2190432"/>
            <a:ext cx="3785235" cy="2477135"/>
          </a:xfrm>
          <a:prstGeom prst="rect">
            <a:avLst/>
          </a:prstGeom>
          <a:noFill/>
          <a:ln>
            <a:noFill/>
          </a:ln>
        </p:spPr>
      </p:pic>
      <p:sp>
        <p:nvSpPr>
          <p:cNvPr id="7" name="文本框 6"/>
          <p:cNvSpPr txBox="1"/>
          <p:nvPr/>
        </p:nvSpPr>
        <p:spPr>
          <a:xfrm>
            <a:off x="2341984" y="5052933"/>
            <a:ext cx="8024954" cy="369332"/>
          </a:xfrm>
          <a:prstGeom prst="rect">
            <a:avLst/>
          </a:prstGeom>
          <a:noFill/>
        </p:spPr>
        <p:txBody>
          <a:bodyPr wrap="none" rtlCol="0">
            <a:spAutoFit/>
          </a:bodyPr>
          <a:lstStyle/>
          <a:p>
            <a:r>
              <a:rPr lang="en-US" altLang="zh-CN" dirty="0" smtClean="0"/>
              <a:t>Mobile phone is a bridge between citizens and Cyber- physical world in smart cities.</a:t>
            </a:r>
            <a:endParaRPr lang="zh-CN" altLang="en-US" dirty="0"/>
          </a:p>
        </p:txBody>
      </p:sp>
    </p:spTree>
    <p:extLst>
      <p:ext uri="{BB962C8B-B14F-4D97-AF65-F5344CB8AC3E}">
        <p14:creationId xmlns:p14="http://schemas.microsoft.com/office/powerpoint/2010/main" val="23485355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2.8 Sensing Thinking</a:t>
            </a:r>
            <a:endParaRPr lang="zh-CN" altLang="en-US" dirty="0"/>
          </a:p>
        </p:txBody>
      </p:sp>
      <p:sp>
        <p:nvSpPr>
          <p:cNvPr id="3" name="内容占位符 2"/>
          <p:cNvSpPr>
            <a:spLocks noGrp="1"/>
          </p:cNvSpPr>
          <p:nvPr>
            <p:ph idx="1"/>
          </p:nvPr>
        </p:nvSpPr>
        <p:spPr/>
        <p:txBody>
          <a:bodyPr/>
          <a:lstStyle/>
          <a:p>
            <a:r>
              <a:rPr lang="en-US" altLang="zh-CN" dirty="0" smtClean="0"/>
              <a:t>EEG control drone / wheelchair [</a:t>
            </a:r>
            <a:r>
              <a:rPr lang="en-US" altLang="zh-CN" dirty="0" smtClean="0">
                <a:hlinkClick r:id="rId2"/>
              </a:rPr>
              <a:t>video</a:t>
            </a:r>
            <a:r>
              <a:rPr lang="en-US" altLang="zh-CN" dirty="0" smtClean="0"/>
              <a:t>]</a:t>
            </a:r>
          </a:p>
          <a:p>
            <a:pPr lvl="1"/>
            <a:r>
              <a:rPr lang="en-US" altLang="zh-CN" dirty="0" smtClean="0"/>
              <a:t>Monitor activity of brain cells when human thinking, and detect the vary voltage of Field Potentials to identify a idea. </a:t>
            </a:r>
          </a:p>
          <a:p>
            <a:pPr lvl="1"/>
            <a:endParaRPr lang="en-US" altLang="zh-CN" dirty="0"/>
          </a:p>
          <a:p>
            <a:pPr lvl="1"/>
            <a:endParaRPr lang="en-US" altLang="zh-CN" dirty="0" smtClean="0"/>
          </a:p>
        </p:txBody>
      </p:sp>
      <p:sp>
        <p:nvSpPr>
          <p:cNvPr id="5" name="矩形 4"/>
          <p:cNvSpPr/>
          <p:nvPr/>
        </p:nvSpPr>
        <p:spPr>
          <a:xfrm>
            <a:off x="2887908" y="5946130"/>
            <a:ext cx="5304369" cy="461665"/>
          </a:xfrm>
          <a:prstGeom prst="rect">
            <a:avLst/>
          </a:prstGeom>
        </p:spPr>
        <p:txBody>
          <a:bodyPr wrap="square">
            <a:spAutoFit/>
          </a:bodyPr>
          <a:lstStyle/>
          <a:p>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The girl on the left just launched the toy helicopter using her brain waves. </a:t>
            </a:r>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hlinkClick r:id="rId3"/>
              </a:rPr>
              <a:t>She's wearing a version of the $</a:t>
            </a:r>
            <a:r>
              <a:rPr lang="en-US" altLang="zh-CN" sz="1200" dirty="0" smtClean="0">
                <a:latin typeface="Arial Unicode MS" panose="020B0604020202020204" pitchFamily="34" charset="-122"/>
                <a:ea typeface="Arial Unicode MS" panose="020B0604020202020204" pitchFamily="34" charset="-122"/>
                <a:cs typeface="Arial Unicode MS" panose="020B0604020202020204" pitchFamily="34" charset="-122"/>
                <a:hlinkClick r:id="rId3"/>
              </a:rPr>
              <a:t>99.</a:t>
            </a:r>
            <a:endParaRPr lang="zh-CN" altLang="en-US" sz="12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5502" y="3072994"/>
            <a:ext cx="4308359" cy="2873136"/>
          </a:xfrm>
          <a:prstGeom prst="rect">
            <a:avLst/>
          </a:prstGeom>
        </p:spPr>
      </p:pic>
    </p:spTree>
    <p:extLst>
      <p:ext uri="{BB962C8B-B14F-4D97-AF65-F5344CB8AC3E}">
        <p14:creationId xmlns:p14="http://schemas.microsoft.com/office/powerpoint/2010/main" val="867157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Trends</a:t>
            </a:r>
            <a:endParaRPr lang="zh-CN" altLang="en-US" dirty="0"/>
          </a:p>
        </p:txBody>
      </p:sp>
      <p:sp>
        <p:nvSpPr>
          <p:cNvPr id="3" name="内容占位符 2"/>
          <p:cNvSpPr>
            <a:spLocks noGrp="1"/>
          </p:cNvSpPr>
          <p:nvPr>
            <p:ph idx="1"/>
          </p:nvPr>
        </p:nvSpPr>
        <p:spPr/>
        <p:txBody>
          <a:bodyPr/>
          <a:lstStyle/>
          <a:p>
            <a:r>
              <a:rPr lang="en-US" altLang="zh-CN" dirty="0" smtClean="0"/>
              <a:t>3.1 Participate Sensing</a:t>
            </a:r>
          </a:p>
          <a:p>
            <a:pPr lvl="1"/>
            <a:r>
              <a:rPr lang="en-US" altLang="zh-CN" dirty="0" smtClean="0"/>
              <a:t>Citizens report, analysis, share information of their surrounding environment.</a:t>
            </a:r>
          </a:p>
          <a:p>
            <a:r>
              <a:rPr lang="en-US" altLang="zh-CN" dirty="0" smtClean="0"/>
              <a:t>3.2 Wellbeing Sensing</a:t>
            </a:r>
          </a:p>
          <a:p>
            <a:pPr lvl="1"/>
            <a:r>
              <a:rPr lang="en-US" altLang="zh-CN" dirty="0" err="1" smtClean="0"/>
              <a:t>BeWell</a:t>
            </a:r>
            <a:r>
              <a:rPr lang="en-US" altLang="zh-CN" dirty="0" smtClean="0"/>
              <a:t>, mobile healthcare application</a:t>
            </a:r>
          </a:p>
          <a:p>
            <a:pPr lvl="1"/>
            <a:r>
              <a:rPr lang="en-US" altLang="zh-CN" dirty="0" smtClean="0"/>
              <a:t>Health Estimate, Sleep time, Sports activity, Social activity</a:t>
            </a:r>
          </a:p>
        </p:txBody>
      </p:sp>
    </p:spTree>
    <p:extLst>
      <p:ext uri="{BB962C8B-B14F-4D97-AF65-F5344CB8AC3E}">
        <p14:creationId xmlns:p14="http://schemas.microsoft.com/office/powerpoint/2010/main" val="9946429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8518" y="765961"/>
            <a:ext cx="2192995" cy="4351338"/>
          </a:xfrm>
        </p:spPr>
      </p:pic>
      <p:sp>
        <p:nvSpPr>
          <p:cNvPr id="5" name="文本框 26"/>
          <p:cNvSpPr txBox="1">
            <a:spLocks noChangeArrowheads="1"/>
          </p:cNvSpPr>
          <p:nvPr/>
        </p:nvSpPr>
        <p:spPr bwMode="auto">
          <a:xfrm>
            <a:off x="2304544" y="5117299"/>
            <a:ext cx="7331739" cy="12928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14:hiddenEffects>
            </a:ext>
          </a:extLst>
        </p:spPr>
        <p:txBody>
          <a:bodyPr rot="0" vert="horz" wrap="square" lIns="91440" tIns="45720" rIns="91440" bIns="45720" anchor="t" anchorCtr="0" upright="1">
            <a:noAutofit/>
          </a:bodyPr>
          <a:lstStyle/>
          <a:p>
            <a:pPr indent="144145" algn="ctr" hangingPunct="0">
              <a:lnSpc>
                <a:spcPts val="1200"/>
              </a:lnSpc>
              <a:spcAft>
                <a:spcPts val="0"/>
              </a:spcAft>
            </a:pPr>
            <a:r>
              <a:rPr lang="en-US" sz="1200" dirty="0">
                <a:effectLst/>
                <a:latin typeface="Arial Unicode MS" panose="020B0604020202020204" pitchFamily="34" charset="-122"/>
                <a:ea typeface="Arial Unicode MS" panose="020B0604020202020204" pitchFamily="34" charset="-122"/>
                <a:cs typeface="Arial Unicode MS" panose="020B0604020202020204" pitchFamily="34" charset="-122"/>
              </a:rPr>
              <a:t>     </a:t>
            </a:r>
          </a:p>
          <a:p>
            <a:pPr indent="635000" algn="l" hangingPunct="0">
              <a:lnSpc>
                <a:spcPts val="1200"/>
              </a:lnSpc>
              <a:spcAft>
                <a:spcPts val="0"/>
              </a:spcAft>
            </a:pPr>
            <a:r>
              <a:rPr lang="en-US" sz="1200" dirty="0">
                <a:effectLst/>
                <a:latin typeface="Arial Unicode MS" panose="020B0604020202020204" pitchFamily="34" charset="-122"/>
                <a:ea typeface="Arial Unicode MS" panose="020B0604020202020204" pitchFamily="34" charset="-122"/>
                <a:cs typeface="Arial Unicode MS" panose="020B0604020202020204" pitchFamily="34" charset="-122"/>
              </a:rPr>
              <a:t>(a) </a:t>
            </a:r>
            <a:r>
              <a:rPr lang="en-US" sz="1200" dirty="0" smtClean="0">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sz="1200" dirty="0">
                <a:effectLst/>
                <a:latin typeface="Arial Unicode MS" panose="020B0604020202020204" pitchFamily="34" charset="-122"/>
                <a:ea typeface="Arial Unicode MS" panose="020B0604020202020204" pitchFamily="34" charset="-122"/>
                <a:cs typeface="Arial Unicode MS" panose="020B0604020202020204" pitchFamily="34" charset="-122"/>
              </a:rPr>
              <a:t>b) </a:t>
            </a:r>
            <a:r>
              <a:rPr lang="en-US" sz="1200" dirty="0" smtClean="0">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sz="1200" dirty="0">
                <a:effectLst/>
                <a:latin typeface="Arial Unicode MS" panose="020B0604020202020204" pitchFamily="34" charset="-122"/>
                <a:ea typeface="Arial Unicode MS" panose="020B0604020202020204" pitchFamily="34" charset="-122"/>
                <a:cs typeface="Arial Unicode MS" panose="020B0604020202020204" pitchFamily="34" charset="-122"/>
              </a:rPr>
              <a:t>c)</a:t>
            </a:r>
            <a:endParaRPr lang="zh-CN" sz="1200"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indent="144145" algn="just" hangingPunct="0">
              <a:lnSpc>
                <a:spcPts val="1200"/>
              </a:lnSpc>
              <a:spcAft>
                <a:spcPts val="0"/>
              </a:spcAft>
            </a:pPr>
            <a:r>
              <a:rPr lang="en-US" sz="1200" dirty="0" smtClean="0">
                <a:effectLst/>
                <a:latin typeface="Arial Unicode MS" panose="020B0604020202020204" pitchFamily="34" charset="-122"/>
                <a:ea typeface="Arial Unicode MS" panose="020B0604020202020204" pitchFamily="34" charset="-122"/>
                <a:cs typeface="Arial Unicode MS" panose="020B0604020202020204" pitchFamily="34" charset="-122"/>
              </a:rPr>
              <a:t>screenshot </a:t>
            </a:r>
            <a:r>
              <a:rPr lang="en-US" sz="1200" dirty="0">
                <a:effectLst/>
                <a:latin typeface="Arial Unicode MS" panose="020B0604020202020204" pitchFamily="34" charset="-122"/>
                <a:ea typeface="Arial Unicode MS" panose="020B0604020202020204" pitchFamily="34" charset="-122"/>
                <a:cs typeface="Arial Unicode MS" panose="020B0604020202020204" pitchFamily="34" charset="-122"/>
              </a:rPr>
              <a:t>of smart phone used by the wheelchair user, (a) shows that the smart phone perceives the vital physiology parameter of wheelchair user, (b) shows that the smart phone controls the local shared household equipment via remote online resource, (c) shows wheelchair interacts with RFID lock via </a:t>
            </a:r>
            <a:r>
              <a:rPr lang="en-US" sz="1200" dirty="0" err="1" smtClean="0">
                <a:effectLst/>
                <a:latin typeface="Arial Unicode MS" panose="020B0604020202020204" pitchFamily="34" charset="-122"/>
                <a:ea typeface="Arial Unicode MS" panose="020B0604020202020204" pitchFamily="34" charset="-122"/>
                <a:cs typeface="Arial Unicode MS" panose="020B0604020202020204" pitchFamily="34" charset="-122"/>
              </a:rPr>
              <a:t>WeChat</a:t>
            </a:r>
            <a:r>
              <a:rPr lang="en-US" sz="1200" dirty="0">
                <a:effectLst/>
                <a:latin typeface="Arial Unicode MS" panose="020B0604020202020204" pitchFamily="34" charset="-122"/>
                <a:ea typeface="Arial Unicode MS" panose="020B0604020202020204" pitchFamily="34" charset="-122"/>
                <a:cs typeface="Arial Unicode MS" panose="020B0604020202020204" pitchFamily="34" charset="-122"/>
              </a:rPr>
              <a:t>, a IM of online social network.</a:t>
            </a:r>
            <a:endParaRPr lang="zh-CN" sz="1200"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a:p>
            <a:pPr indent="144145" algn="just" hangingPunct="0">
              <a:lnSpc>
                <a:spcPts val="1200"/>
              </a:lnSpc>
              <a:spcAft>
                <a:spcPts val="0"/>
              </a:spcAft>
            </a:pPr>
            <a:r>
              <a:rPr lang="en-US" sz="1200" dirty="0">
                <a:effectLst/>
                <a:latin typeface="Arial Unicode MS" panose="020B0604020202020204" pitchFamily="34" charset="-122"/>
                <a:ea typeface="Arial Unicode MS" panose="020B0604020202020204" pitchFamily="34" charset="-122"/>
                <a:cs typeface="Arial Unicode MS" panose="020B0604020202020204" pitchFamily="34" charset="-122"/>
              </a:rPr>
              <a:t> </a:t>
            </a:r>
            <a:endParaRPr lang="zh-CN" sz="1200" dirty="0">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717" y="765961"/>
            <a:ext cx="2258344" cy="4351338"/>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265" y="765961"/>
            <a:ext cx="2274018" cy="4351338"/>
          </a:xfrm>
          <a:prstGeom prst="rect">
            <a:avLst/>
          </a:prstGeom>
        </p:spPr>
      </p:pic>
    </p:spTree>
    <p:extLst>
      <p:ext uri="{BB962C8B-B14F-4D97-AF65-F5344CB8AC3E}">
        <p14:creationId xmlns:p14="http://schemas.microsoft.com/office/powerpoint/2010/main" val="18884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Computation Paradigm</a:t>
            </a:r>
            <a:endParaRPr lang="zh-CN" altLang="en-US" dirty="0"/>
          </a:p>
        </p:txBody>
      </p:sp>
      <p:pic>
        <p:nvPicPr>
          <p:cNvPr id="4" name="内容占位符 3"/>
          <p:cNvPicPr>
            <a:picLocks noGrp="1" noChangeAspect="1"/>
          </p:cNvPicPr>
          <p:nvPr>
            <p:ph idx="1"/>
          </p:nvPr>
        </p:nvPicPr>
        <p:blipFill>
          <a:blip r:embed="rId2"/>
          <a:stretch>
            <a:fillRect/>
          </a:stretch>
        </p:blipFill>
        <p:spPr>
          <a:xfrm>
            <a:off x="2581741" y="1825625"/>
            <a:ext cx="7028517" cy="4351338"/>
          </a:xfrm>
          <a:prstGeom prst="rect">
            <a:avLst/>
          </a:prstGeom>
        </p:spPr>
      </p:pic>
    </p:spTree>
    <p:extLst>
      <p:ext uri="{BB962C8B-B14F-4D97-AF65-F5344CB8AC3E}">
        <p14:creationId xmlns:p14="http://schemas.microsoft.com/office/powerpoint/2010/main" val="35740106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Outline</a:t>
            </a:r>
            <a:endParaRPr lang="zh-CN" altLang="en-US" dirty="0"/>
          </a:p>
        </p:txBody>
      </p:sp>
      <p:sp>
        <p:nvSpPr>
          <p:cNvPr id="3" name="内容占位符 2"/>
          <p:cNvSpPr>
            <a:spLocks noGrp="1"/>
          </p:cNvSpPr>
          <p:nvPr>
            <p:ph idx="1"/>
          </p:nvPr>
        </p:nvSpPr>
        <p:spPr/>
        <p:txBody>
          <a:bodyPr/>
          <a:lstStyle/>
          <a:p>
            <a:pPr marL="514350" indent="-514350">
              <a:buFont typeface="+mj-lt"/>
              <a:buAutoNum type="arabicPeriod"/>
            </a:pPr>
            <a:r>
              <a:rPr lang="en-US" altLang="zh-CN" dirty="0" smtClean="0"/>
              <a:t>Sensors</a:t>
            </a:r>
          </a:p>
          <a:p>
            <a:pPr marL="514350" indent="-514350">
              <a:buFont typeface="+mj-lt"/>
              <a:buAutoNum type="arabicPeriod"/>
            </a:pPr>
            <a:r>
              <a:rPr lang="en-US" altLang="zh-CN" dirty="0" smtClean="0"/>
              <a:t>Sensing What?</a:t>
            </a:r>
          </a:p>
          <a:p>
            <a:pPr marL="514350" indent="-514350">
              <a:buFont typeface="+mj-lt"/>
              <a:buAutoNum type="arabicPeriod"/>
            </a:pPr>
            <a:r>
              <a:rPr lang="en-US" altLang="zh-CN" dirty="0" smtClean="0"/>
              <a:t>Trends</a:t>
            </a:r>
            <a:endParaRPr lang="zh-CN" altLang="en-US" dirty="0"/>
          </a:p>
        </p:txBody>
      </p:sp>
    </p:spTree>
    <p:extLst>
      <p:ext uri="{BB962C8B-B14F-4D97-AF65-F5344CB8AC3E}">
        <p14:creationId xmlns:p14="http://schemas.microsoft.com/office/powerpoint/2010/main" val="40742587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 sensors</a:t>
            </a:r>
            <a:endParaRPr lang="zh-CN" altLang="en-US" dirty="0"/>
          </a:p>
        </p:txBody>
      </p:sp>
      <p:sp>
        <p:nvSpPr>
          <p:cNvPr id="3" name="内容占位符 2"/>
          <p:cNvSpPr>
            <a:spLocks noGrp="1"/>
          </p:cNvSpPr>
          <p:nvPr>
            <p:ph idx="1"/>
          </p:nvPr>
        </p:nvSpPr>
        <p:spPr/>
        <p:txBody>
          <a:bodyPr/>
          <a:lstStyle/>
          <a:p>
            <a:r>
              <a:rPr lang="en-US" altLang="zh-CN" dirty="0" smtClean="0"/>
              <a:t>1.1 Sensors build-in mobile phone</a:t>
            </a:r>
          </a:p>
          <a:p>
            <a:r>
              <a:rPr lang="en-US" altLang="zh-CN" dirty="0" smtClean="0"/>
              <a:t>1.2 External sensors connoted to mobile phone</a:t>
            </a:r>
            <a:endParaRPr lang="zh-CN" altLang="en-US" dirty="0"/>
          </a:p>
        </p:txBody>
      </p:sp>
    </p:spTree>
    <p:extLst>
      <p:ext uri="{BB962C8B-B14F-4D97-AF65-F5344CB8AC3E}">
        <p14:creationId xmlns:p14="http://schemas.microsoft.com/office/powerpoint/2010/main" val="3056977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Smart phone build-in sensors</a:t>
            </a:r>
            <a:endParaRPr lang="zh-CN" altLang="en-US" dirty="0"/>
          </a:p>
        </p:txBody>
      </p:sp>
      <p:pic>
        <p:nvPicPr>
          <p:cNvPr id="9" name="内容占位符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12372" y="1216371"/>
            <a:ext cx="9745134" cy="7308850"/>
          </a:xfrm>
        </p:spPr>
      </p:pic>
    </p:spTree>
    <p:extLst>
      <p:ext uri="{BB962C8B-B14F-4D97-AF65-F5344CB8AC3E}">
        <p14:creationId xmlns:p14="http://schemas.microsoft.com/office/powerpoint/2010/main" val="42488661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Build-in sensors</a:t>
            </a:r>
            <a:endParaRPr lang="zh-CN" altLang="en-US" dirty="0"/>
          </a:p>
        </p:txBody>
      </p:sp>
      <p:sp>
        <p:nvSpPr>
          <p:cNvPr id="3" name="内容占位符 2"/>
          <p:cNvSpPr>
            <a:spLocks noGrp="1"/>
          </p:cNvSpPr>
          <p:nvPr>
            <p:ph idx="1"/>
          </p:nvPr>
        </p:nvSpPr>
        <p:spPr/>
        <p:txBody>
          <a:bodyPr/>
          <a:lstStyle/>
          <a:p>
            <a:r>
              <a:rPr lang="en-US" altLang="zh-CN" dirty="0" smtClean="0"/>
              <a:t>Accelerator</a:t>
            </a:r>
          </a:p>
          <a:p>
            <a:pPr lvl="1"/>
            <a:r>
              <a:rPr lang="en-US" altLang="zh-CN" dirty="0" smtClean="0"/>
              <a:t>Data of accelerator in x, y, z axis </a:t>
            </a:r>
          </a:p>
          <a:p>
            <a:pPr lvl="1"/>
            <a:r>
              <a:rPr lang="en-US" altLang="zh-CN" dirty="0" smtClean="0"/>
              <a:t>Including accelerator of earth, unit is m/s2</a:t>
            </a:r>
          </a:p>
          <a:p>
            <a:pPr marL="228600" lvl="1">
              <a:spcBef>
                <a:spcPts val="1000"/>
              </a:spcBef>
            </a:pPr>
            <a:r>
              <a:rPr lang="en-US" altLang="zh-CN" sz="2800" dirty="0" smtClean="0"/>
              <a:t>Gyroscope</a:t>
            </a:r>
          </a:p>
          <a:p>
            <a:pPr marL="685800" lvl="2">
              <a:spcBef>
                <a:spcPts val="1000"/>
              </a:spcBef>
            </a:pPr>
            <a:r>
              <a:rPr lang="en-US" altLang="zh-CN" dirty="0" smtClean="0"/>
              <a:t>Data of angular velocity in x, y, z axis</a:t>
            </a:r>
          </a:p>
          <a:p>
            <a:pPr marL="685800" lvl="2">
              <a:spcBef>
                <a:spcPts val="1000"/>
              </a:spcBef>
            </a:pPr>
            <a:r>
              <a:rPr lang="en-US" altLang="zh-CN" dirty="0" smtClean="0"/>
              <a:t>Unit is radians/second</a:t>
            </a:r>
          </a:p>
          <a:p>
            <a:pPr marL="228600" lvl="1">
              <a:spcBef>
                <a:spcPts val="1000"/>
              </a:spcBef>
            </a:pPr>
            <a:r>
              <a:rPr lang="en-US" altLang="zh-CN" sz="2800" dirty="0"/>
              <a:t>Electronic </a:t>
            </a:r>
            <a:r>
              <a:rPr lang="en-US" altLang="zh-CN" sz="2800" dirty="0" smtClean="0"/>
              <a:t>compass</a:t>
            </a:r>
          </a:p>
          <a:p>
            <a:pPr marL="685800" lvl="2">
              <a:spcBef>
                <a:spcPts val="1000"/>
              </a:spcBef>
            </a:pPr>
            <a:r>
              <a:rPr lang="en-US" altLang="zh-CN" dirty="0" smtClean="0"/>
              <a:t>Data of magnetic in x, y, z axis</a:t>
            </a:r>
          </a:p>
          <a:p>
            <a:pPr marL="685800" lvl="2">
              <a:spcBef>
                <a:spcPts val="1000"/>
              </a:spcBef>
            </a:pPr>
            <a:r>
              <a:rPr lang="en-US" altLang="zh-CN" dirty="0" smtClean="0"/>
              <a:t>Unite is micro Tesla, </a:t>
            </a:r>
            <a:r>
              <a:rPr lang="en-US" altLang="zh-CN" dirty="0" err="1" smtClean="0"/>
              <a:t>uT</a:t>
            </a:r>
            <a:endParaRPr lang="en-US" altLang="zh-CN" dirty="0" smtClean="0"/>
          </a:p>
          <a:p>
            <a:pPr marL="685800" lvl="2">
              <a:spcBef>
                <a:spcPts val="1000"/>
              </a:spcBef>
            </a:pPr>
            <a:endParaRPr lang="en-US" altLang="zh-CN" dirty="0"/>
          </a:p>
          <a:p>
            <a:pPr marL="685800" lvl="2">
              <a:spcBef>
                <a:spcPts val="1000"/>
              </a:spcBef>
            </a:pPr>
            <a:endParaRPr lang="en-US" altLang="zh-CN"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5471" y="3221541"/>
            <a:ext cx="1543942" cy="1157956"/>
          </a:xfrm>
          <a:prstGeom prst="rect">
            <a:avLst/>
          </a:prstGeo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0717" y="4866607"/>
            <a:ext cx="1310356" cy="1310356"/>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4886" y="4866607"/>
            <a:ext cx="2125112" cy="1069260"/>
          </a:xfrm>
          <a:prstGeom prst="rect">
            <a:avLst/>
          </a:prstGeom>
        </p:spPr>
      </p:pic>
      <p:pic>
        <p:nvPicPr>
          <p:cNvPr id="10" name="图片 9"/>
          <p:cNvPicPr>
            <a:picLocks noChangeAspect="1"/>
          </p:cNvPicPr>
          <p:nvPr/>
        </p:nvPicPr>
        <p:blipFill>
          <a:blip r:embed="rId5"/>
          <a:stretch>
            <a:fillRect/>
          </a:stretch>
        </p:blipFill>
        <p:spPr>
          <a:xfrm>
            <a:off x="7665325" y="3383910"/>
            <a:ext cx="1025748" cy="1055408"/>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7665325" y="2037253"/>
            <a:ext cx="953702" cy="919368"/>
          </a:xfrm>
          <a:prstGeom prst="rect">
            <a:avLst/>
          </a:prstGeom>
        </p:spPr>
      </p:pic>
    </p:spTree>
    <p:extLst>
      <p:ext uri="{BB962C8B-B14F-4D97-AF65-F5344CB8AC3E}">
        <p14:creationId xmlns:p14="http://schemas.microsoft.com/office/powerpoint/2010/main" val="2865156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1.1 Build-in sensors</a:t>
            </a:r>
            <a:endParaRPr lang="zh-CN" altLang="en-US" dirty="0"/>
          </a:p>
        </p:txBody>
      </p:sp>
      <p:sp>
        <p:nvSpPr>
          <p:cNvPr id="3" name="内容占位符 2"/>
          <p:cNvSpPr>
            <a:spLocks noGrp="1"/>
          </p:cNvSpPr>
          <p:nvPr>
            <p:ph idx="1"/>
          </p:nvPr>
        </p:nvSpPr>
        <p:spPr>
          <a:xfrm>
            <a:off x="915112" y="1690688"/>
            <a:ext cx="10515600" cy="4351338"/>
          </a:xfrm>
        </p:spPr>
        <p:txBody>
          <a:bodyPr>
            <a:normAutofit fontScale="85000" lnSpcReduction="20000"/>
          </a:bodyPr>
          <a:lstStyle/>
          <a:p>
            <a:r>
              <a:rPr lang="en-US" altLang="zh-CN" dirty="0" smtClean="0"/>
              <a:t>Light sensor</a:t>
            </a:r>
          </a:p>
          <a:p>
            <a:r>
              <a:rPr lang="en-US" altLang="zh-CN" dirty="0" smtClean="0"/>
              <a:t>Temperature sensor</a:t>
            </a:r>
          </a:p>
          <a:p>
            <a:r>
              <a:rPr lang="en-US" altLang="zh-CN" dirty="0" smtClean="0"/>
              <a:t>Proximity sensor</a:t>
            </a:r>
          </a:p>
          <a:p>
            <a:r>
              <a:rPr lang="en-US" altLang="zh-CN" dirty="0" smtClean="0"/>
              <a:t>Wi-Fi</a:t>
            </a:r>
          </a:p>
          <a:p>
            <a:r>
              <a:rPr lang="en-US" altLang="zh-CN" dirty="0" smtClean="0"/>
              <a:t>Bluetooth</a:t>
            </a:r>
          </a:p>
          <a:p>
            <a:r>
              <a:rPr lang="en-US" altLang="zh-CN" dirty="0" smtClean="0"/>
              <a:t>GPS/AGPS</a:t>
            </a:r>
          </a:p>
          <a:p>
            <a:r>
              <a:rPr lang="en-US" altLang="zh-CN" dirty="0" smtClean="0"/>
              <a:t>NFC</a:t>
            </a:r>
          </a:p>
          <a:p>
            <a:r>
              <a:rPr lang="en-US" altLang="zh-CN" dirty="0" smtClean="0"/>
              <a:t>Micrometer/Camera</a:t>
            </a:r>
          </a:p>
          <a:p>
            <a:r>
              <a:rPr lang="en-US" altLang="zh-CN" dirty="0" smtClean="0"/>
              <a:t>FM</a:t>
            </a:r>
          </a:p>
          <a:p>
            <a:r>
              <a:rPr lang="en-US" altLang="zh-CN" dirty="0" smtClean="0"/>
              <a:t>Fingerprint</a:t>
            </a:r>
          </a:p>
          <a:p>
            <a:r>
              <a:rPr lang="en-US" altLang="zh-CN" dirty="0" smtClean="0"/>
              <a:t>Heart rate / ECG</a:t>
            </a:r>
          </a:p>
          <a:p>
            <a:endParaRPr lang="zh-CN" altLang="en-US" dirty="0"/>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7828" y="1825625"/>
            <a:ext cx="2305965" cy="1536348"/>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43627" y="1825625"/>
            <a:ext cx="2055224" cy="1541418"/>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8876" y="3999995"/>
            <a:ext cx="2744917" cy="1544016"/>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3627" y="3999995"/>
            <a:ext cx="2058688" cy="1544016"/>
          </a:xfrm>
          <a:prstGeom prst="rect">
            <a:avLst/>
          </a:prstGeom>
        </p:spPr>
      </p:pic>
      <p:sp>
        <p:nvSpPr>
          <p:cNvPr id="9" name="文本框 8"/>
          <p:cNvSpPr txBox="1"/>
          <p:nvPr/>
        </p:nvSpPr>
        <p:spPr>
          <a:xfrm>
            <a:off x="6470581" y="3472481"/>
            <a:ext cx="500458" cy="276999"/>
          </a:xfrm>
          <a:prstGeom prst="rect">
            <a:avLst/>
          </a:prstGeom>
          <a:noFill/>
        </p:spPr>
        <p:txBody>
          <a:bodyPr wrap="non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smtClean="0"/>
              <a:t>NFC</a:t>
            </a:r>
            <a:endParaRPr lang="zh-CN" altLang="en-US" dirty="0"/>
          </a:p>
        </p:txBody>
      </p:sp>
      <p:sp>
        <p:nvSpPr>
          <p:cNvPr id="10" name="文本框 9"/>
          <p:cNvSpPr txBox="1"/>
          <p:nvPr/>
        </p:nvSpPr>
        <p:spPr>
          <a:xfrm>
            <a:off x="8706020" y="3452848"/>
            <a:ext cx="1463862" cy="276999"/>
          </a:xfrm>
          <a:prstGeom prst="rect">
            <a:avLst/>
          </a:prstGeom>
          <a:noFill/>
        </p:spPr>
        <p:txBody>
          <a:bodyPr wrap="non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smtClean="0"/>
              <a:t>Finger print sensor</a:t>
            </a:r>
            <a:endParaRPr lang="zh-CN" altLang="en-US" dirty="0"/>
          </a:p>
        </p:txBody>
      </p:sp>
      <p:sp>
        <p:nvSpPr>
          <p:cNvPr id="11" name="文本框 10"/>
          <p:cNvSpPr txBox="1"/>
          <p:nvPr/>
        </p:nvSpPr>
        <p:spPr>
          <a:xfrm>
            <a:off x="5988879" y="5681782"/>
            <a:ext cx="1430200" cy="276999"/>
          </a:xfrm>
          <a:prstGeom prst="rect">
            <a:avLst/>
          </a:prstGeom>
          <a:noFill/>
        </p:spPr>
        <p:txBody>
          <a:bodyPr wrap="non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smtClean="0"/>
              <a:t>Heart Rate sensor</a:t>
            </a:r>
            <a:endParaRPr lang="zh-CN" altLang="en-US" dirty="0"/>
          </a:p>
        </p:txBody>
      </p:sp>
      <p:sp>
        <p:nvSpPr>
          <p:cNvPr id="12" name="文本框 11"/>
          <p:cNvSpPr txBox="1"/>
          <p:nvPr/>
        </p:nvSpPr>
        <p:spPr>
          <a:xfrm>
            <a:off x="8739682" y="5681782"/>
            <a:ext cx="1021433" cy="276999"/>
          </a:xfrm>
          <a:prstGeom prst="rect">
            <a:avLst/>
          </a:prstGeom>
          <a:noFill/>
        </p:spPr>
        <p:txBody>
          <a:bodyPr wrap="none" rtlCol="0">
            <a:spAutoFit/>
          </a:bodyPr>
          <a:lstStyle>
            <a:defPPr>
              <a:defRPr lang="zh-CN"/>
            </a:defPPr>
            <a:lvl1pPr>
              <a:defRPr sz="1200">
                <a:latin typeface="Arial Unicode MS" panose="020B0604020202020204" pitchFamily="34" charset="-122"/>
                <a:ea typeface="Arial Unicode MS" panose="020B0604020202020204" pitchFamily="34" charset="-122"/>
                <a:cs typeface="Arial Unicode MS" panose="020B0604020202020204" pitchFamily="34" charset="-122"/>
              </a:defRPr>
            </a:lvl1pPr>
          </a:lstStyle>
          <a:p>
            <a:r>
              <a:rPr lang="en-US" altLang="zh-CN" dirty="0" smtClean="0"/>
              <a:t>ECG sensor</a:t>
            </a:r>
            <a:endParaRPr lang="zh-CN" altLang="en-US" dirty="0"/>
          </a:p>
        </p:txBody>
      </p:sp>
    </p:spTree>
    <p:extLst>
      <p:ext uri="{BB962C8B-B14F-4D97-AF65-F5344CB8AC3E}">
        <p14:creationId xmlns:p14="http://schemas.microsoft.com/office/powerpoint/2010/main" val="3730740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838</Words>
  <Application>Microsoft Office PowerPoint</Application>
  <PresentationFormat>宽屏</PresentationFormat>
  <Paragraphs>166</Paragraphs>
  <Slides>32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32</vt:i4>
      </vt:variant>
    </vt:vector>
  </HeadingPairs>
  <TitlesOfParts>
    <vt:vector size="39" baseType="lpstr">
      <vt:lpstr>Arial Unicode MS</vt:lpstr>
      <vt:lpstr>宋体</vt:lpstr>
      <vt:lpstr>Arial</vt:lpstr>
      <vt:lpstr>Calibri</vt:lpstr>
      <vt:lpstr>Calibri Light</vt:lpstr>
      <vt:lpstr>Wingdings</vt:lpstr>
      <vt:lpstr>Office 主题</vt:lpstr>
      <vt:lpstr>People Centric Sensing for Citizens</vt:lpstr>
      <vt:lpstr>Background</vt:lpstr>
      <vt:lpstr>Smart Phone: a bridge of citizens sensing</vt:lpstr>
      <vt:lpstr>Computation Paradigm</vt:lpstr>
      <vt:lpstr>Outline</vt:lpstr>
      <vt:lpstr>1. sensors</vt:lpstr>
      <vt:lpstr>1.1 Smart phone build-in sensors</vt:lpstr>
      <vt:lpstr>1.1 Build-in sensors</vt:lpstr>
      <vt:lpstr>1.1 Build-in sensors</vt:lpstr>
      <vt:lpstr>1.2 External sensors</vt:lpstr>
      <vt:lpstr>Sensing What?</vt:lpstr>
      <vt:lpstr>2. Citizen sensing</vt:lpstr>
      <vt:lpstr>2.1 Sensing ID</vt:lpstr>
      <vt:lpstr>2.1 Sensing ID- QRcode</vt:lpstr>
      <vt:lpstr>2.1 Sensing ID - NFC</vt:lpstr>
      <vt:lpstr>2.1 Sensing ID – Face/camera</vt:lpstr>
      <vt:lpstr>PowerPoint 演示文稿</vt:lpstr>
      <vt:lpstr>2.1 Sensing ID - Voice</vt:lpstr>
      <vt:lpstr>2.1 Sensing ID - Bluetooth</vt:lpstr>
      <vt:lpstr>2.1 Sensing ID - Accelerometer</vt:lpstr>
      <vt:lpstr>2.2 Sensing Location - Wi-Fi</vt:lpstr>
      <vt:lpstr>2.4 Sensing Emotion</vt:lpstr>
      <vt:lpstr>2.5 Sensing Activity</vt:lpstr>
      <vt:lpstr>PowerPoint 演示文稿</vt:lpstr>
      <vt:lpstr>2.5 Sensing activity</vt:lpstr>
      <vt:lpstr>2.5 Sensing Activity</vt:lpstr>
      <vt:lpstr>PowerPoint 演示文稿</vt:lpstr>
      <vt:lpstr>2.6 Sensing Co-presence</vt:lpstr>
      <vt:lpstr>2.7 Sensing Orientation</vt:lpstr>
      <vt:lpstr>2.8 Sensing Thinking</vt:lpstr>
      <vt:lpstr>3. Trends</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Centric Sensing for Citizens</dc:title>
  <dc:creator>Lin Yang</dc:creator>
  <cp:lastModifiedBy>Lin Yang</cp:lastModifiedBy>
  <cp:revision>55</cp:revision>
  <dcterms:created xsi:type="dcterms:W3CDTF">2015-02-20T17:38:29Z</dcterms:created>
  <dcterms:modified xsi:type="dcterms:W3CDTF">2015-02-23T23:47:33Z</dcterms:modified>
</cp:coreProperties>
</file>